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media/image144.jpg" ContentType="image/png"/>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sldIdLst>
    <p:sldId id="256" r:id="rId2"/>
    <p:sldId id="372" r:id="rId3"/>
    <p:sldId id="300" r:id="rId4"/>
    <p:sldId id="299" r:id="rId5"/>
    <p:sldId id="257" r:id="rId6"/>
    <p:sldId id="297" r:id="rId7"/>
    <p:sldId id="259" r:id="rId8"/>
    <p:sldId id="326" r:id="rId9"/>
    <p:sldId id="348" r:id="rId10"/>
    <p:sldId id="349" r:id="rId11"/>
    <p:sldId id="285" r:id="rId12"/>
    <p:sldId id="294" r:id="rId13"/>
    <p:sldId id="301" r:id="rId14"/>
    <p:sldId id="358" r:id="rId15"/>
    <p:sldId id="359" r:id="rId16"/>
    <p:sldId id="360" r:id="rId17"/>
    <p:sldId id="361" r:id="rId18"/>
    <p:sldId id="363" r:id="rId19"/>
    <p:sldId id="327" r:id="rId20"/>
    <p:sldId id="332" r:id="rId21"/>
    <p:sldId id="366" r:id="rId22"/>
    <p:sldId id="367" r:id="rId23"/>
    <p:sldId id="368" r:id="rId24"/>
    <p:sldId id="295" r:id="rId25"/>
    <p:sldId id="273" r:id="rId26"/>
    <p:sldId id="290" r:id="rId27"/>
    <p:sldId id="291" r:id="rId28"/>
    <p:sldId id="292" r:id="rId29"/>
    <p:sldId id="293" r:id="rId30"/>
    <p:sldId id="263" r:id="rId31"/>
    <p:sldId id="364" r:id="rId32"/>
    <p:sldId id="323" r:id="rId33"/>
    <p:sldId id="328" r:id="rId34"/>
    <p:sldId id="308" r:id="rId35"/>
    <p:sldId id="334" r:id="rId36"/>
    <p:sldId id="335" r:id="rId37"/>
    <p:sldId id="309" r:id="rId38"/>
    <p:sldId id="336" r:id="rId39"/>
    <p:sldId id="282" r:id="rId40"/>
    <p:sldId id="342" r:id="rId41"/>
    <p:sldId id="345" r:id="rId42"/>
    <p:sldId id="337" r:id="rId43"/>
    <p:sldId id="330" r:id="rId44"/>
    <p:sldId id="343" r:id="rId45"/>
    <p:sldId id="338" r:id="rId46"/>
    <p:sldId id="344" r:id="rId47"/>
    <p:sldId id="310" r:id="rId48"/>
    <p:sldId id="341" r:id="rId49"/>
    <p:sldId id="339" r:id="rId50"/>
    <p:sldId id="346" r:id="rId51"/>
    <p:sldId id="281" r:id="rId52"/>
    <p:sldId id="267" r:id="rId53"/>
    <p:sldId id="347" r:id="rId54"/>
    <p:sldId id="269" r:id="rId55"/>
    <p:sldId id="371" r:id="rId56"/>
    <p:sldId id="268" r:id="rId57"/>
    <p:sldId id="369" r:id="rId58"/>
    <p:sldId id="351" r:id="rId59"/>
    <p:sldId id="271" r:id="rId60"/>
    <p:sldId id="276" r:id="rId61"/>
    <p:sldId id="275" r:id="rId62"/>
    <p:sldId id="277" r:id="rId63"/>
    <p:sldId id="278" r:id="rId64"/>
    <p:sldId id="370" r:id="rId65"/>
    <p:sldId id="320" r:id="rId66"/>
    <p:sldId id="352" r:id="rId67"/>
    <p:sldId id="353" r:id="rId68"/>
    <p:sldId id="354" r:id="rId69"/>
    <p:sldId id="355" r:id="rId70"/>
    <p:sldId id="373" r:id="rId71"/>
    <p:sldId id="362" r:id="rId72"/>
    <p:sldId id="374"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33" autoAdjust="0"/>
    <p:restoredTop sz="73732" autoAdjust="0"/>
  </p:normalViewPr>
  <p:slideViewPr>
    <p:cSldViewPr snapToGrid="0">
      <p:cViewPr varScale="1">
        <p:scale>
          <a:sx n="67" d="100"/>
          <a:sy n="67" d="100"/>
        </p:scale>
        <p:origin x="1794" y="7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86847-6150-4991-9507-91627DDB5A38}" type="datetimeFigureOut">
              <a:rPr lang="en-US" smtClean="0"/>
              <a:t>5/17/2017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1F5D9-A987-4604-940B-8E4725D2F907}" type="slidenum">
              <a:rPr lang="en-US" smtClean="0"/>
              <a:t>‹#›</a:t>
            </a:fld>
            <a:endParaRPr lang="en-US"/>
          </a:p>
        </p:txBody>
      </p:sp>
    </p:spTree>
    <p:extLst>
      <p:ext uri="{BB962C8B-B14F-4D97-AF65-F5344CB8AC3E}">
        <p14:creationId xmlns:p14="http://schemas.microsoft.com/office/powerpoint/2010/main" val="757677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Hi,</a:t>
            </a:r>
            <a:r>
              <a:rPr lang="en-US" baseline="0" dirty="0"/>
              <a:t> my name is Chi-Jui Wu, …</a:t>
            </a:r>
          </a:p>
        </p:txBody>
      </p:sp>
      <p:sp>
        <p:nvSpPr>
          <p:cNvPr id="4" name="Slide Number Placeholder 3"/>
          <p:cNvSpPr>
            <a:spLocks noGrp="1"/>
          </p:cNvSpPr>
          <p:nvPr>
            <p:ph type="sldNum" sz="quarter" idx="10"/>
          </p:nvPr>
        </p:nvSpPr>
        <p:spPr/>
        <p:txBody>
          <a:bodyPr/>
          <a:lstStyle/>
          <a:p>
            <a:fld id="{FA11F5D9-A987-4604-940B-8E4725D2F907}" type="slidenum">
              <a:rPr lang="en-US" smtClean="0"/>
              <a:t>1</a:t>
            </a:fld>
            <a:endParaRPr lang="en-US"/>
          </a:p>
        </p:txBody>
      </p:sp>
    </p:spTree>
    <p:extLst>
      <p:ext uri="{BB962C8B-B14F-4D97-AF65-F5344CB8AC3E}">
        <p14:creationId xmlns:p14="http://schemas.microsoft.com/office/powerpoint/2010/main" val="4055922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senses not only the activities of the users but also … </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10</a:t>
            </a:fld>
            <a:endParaRPr lang="en-US"/>
          </a:p>
        </p:txBody>
      </p:sp>
    </p:spTree>
    <p:extLst>
      <p:ext uri="{BB962C8B-B14F-4D97-AF65-F5344CB8AC3E}">
        <p14:creationId xmlns:p14="http://schemas.microsoft.com/office/powerpoint/2010/main" val="600971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the physical location of devices and objects in use.</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11</a:t>
            </a:fld>
            <a:endParaRPr lang="en-US"/>
          </a:p>
        </p:txBody>
      </p:sp>
    </p:spTree>
    <p:extLst>
      <p:ext uri="{BB962C8B-B14F-4D97-AF65-F5344CB8AC3E}">
        <p14:creationId xmlns:p14="http://schemas.microsoft.com/office/powerpoint/2010/main" val="3025041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In HCI research, several work have developed different tools for tracking people and devices to support interaction techniques or interactive systems.</a:t>
            </a:r>
          </a:p>
        </p:txBody>
      </p:sp>
      <p:sp>
        <p:nvSpPr>
          <p:cNvPr id="4" name="Slide Number Placeholder 3"/>
          <p:cNvSpPr>
            <a:spLocks noGrp="1"/>
          </p:cNvSpPr>
          <p:nvPr>
            <p:ph type="sldNum" sz="quarter" idx="10"/>
          </p:nvPr>
        </p:nvSpPr>
        <p:spPr/>
        <p:txBody>
          <a:bodyPr/>
          <a:lstStyle/>
          <a:p>
            <a:fld id="{FA11F5D9-A987-4604-940B-8E4725D2F907}" type="slidenum">
              <a:rPr lang="en-US" smtClean="0"/>
              <a:t>12</a:t>
            </a:fld>
            <a:endParaRPr lang="en-US"/>
          </a:p>
        </p:txBody>
      </p:sp>
    </p:spTree>
    <p:extLst>
      <p:ext uri="{BB962C8B-B14F-4D97-AF65-F5344CB8AC3E}">
        <p14:creationId xmlns:p14="http://schemas.microsoft.com/office/powerpoint/2010/main" val="3815652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In our previous work…</a:t>
            </a:r>
          </a:p>
          <a:p>
            <a:endParaRPr lang="en-US" baseline="0" dirty="0"/>
          </a:p>
          <a:p>
            <a:r>
              <a:rPr lang="en-US" baseline="0" dirty="0"/>
              <a:t>Group-Together is the first </a:t>
            </a:r>
            <a:r>
              <a:rPr lang="en-US" b="0" i="0" u="none" baseline="0" dirty="0"/>
              <a:t>proof-of-concept</a:t>
            </a:r>
            <a:r>
              <a:rPr lang="en-US" b="1" u="none" baseline="0" dirty="0"/>
              <a:t> </a:t>
            </a:r>
            <a:r>
              <a:rPr lang="en-US" baseline="0" dirty="0"/>
              <a:t>system to detect f-formations of people through top-view depth-sensing cameras, as well as micro-mobility of devices through external radio modules and accelerometers on devices.</a:t>
            </a:r>
          </a:p>
          <a:p>
            <a:endParaRPr lang="en-US" baseline="0" dirty="0"/>
          </a:p>
          <a:p>
            <a:r>
              <a:rPr lang="en-US" b="0" baseline="0" dirty="0"/>
              <a:t>It contributes the design exploration of collocated cross-device interaction techniques that leverage the proxemics of people </a:t>
            </a:r>
            <a:r>
              <a:rPr lang="en-US" baseline="0" dirty="0"/>
              <a:t>and devices</a:t>
            </a:r>
          </a:p>
        </p:txBody>
      </p:sp>
      <p:sp>
        <p:nvSpPr>
          <p:cNvPr id="4" name="Slide Number Placeholder 3"/>
          <p:cNvSpPr>
            <a:spLocks noGrp="1"/>
          </p:cNvSpPr>
          <p:nvPr>
            <p:ph type="sldNum" sz="quarter" idx="10"/>
          </p:nvPr>
        </p:nvSpPr>
        <p:spPr/>
        <p:txBody>
          <a:bodyPr/>
          <a:lstStyle/>
          <a:p>
            <a:fld id="{FA11F5D9-A987-4604-940B-8E4725D2F907}" type="slidenum">
              <a:rPr lang="en-US" smtClean="0"/>
              <a:t>13</a:t>
            </a:fld>
            <a:endParaRPr lang="en-US"/>
          </a:p>
        </p:txBody>
      </p:sp>
    </p:spTree>
    <p:extLst>
      <p:ext uri="{BB962C8B-B14F-4D97-AF65-F5344CB8AC3E}">
        <p14:creationId xmlns:p14="http://schemas.microsoft.com/office/powerpoint/2010/main" val="2967630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DT-DT </a:t>
            </a:r>
            <a:r>
              <a:rPr lang="en-US" baseline="0" dirty="0"/>
              <a:t>is a demonstrator system that tracks human position and gestures, also using a top-view depth-sensing camera.</a:t>
            </a:r>
          </a:p>
          <a:p>
            <a:endParaRPr lang="en-US" baseline="0" dirty="0"/>
          </a:p>
          <a:p>
            <a:r>
              <a:rPr lang="en-US" baseline="0" dirty="0"/>
              <a:t>And It conducts a preliminary system evaluation, such as tracking users during tabletop interaction.</a:t>
            </a:r>
          </a:p>
        </p:txBody>
      </p:sp>
      <p:sp>
        <p:nvSpPr>
          <p:cNvPr id="4" name="Slide Number Placeholder 3"/>
          <p:cNvSpPr>
            <a:spLocks noGrp="1"/>
          </p:cNvSpPr>
          <p:nvPr>
            <p:ph type="sldNum" sz="quarter" idx="10"/>
          </p:nvPr>
        </p:nvSpPr>
        <p:spPr/>
        <p:txBody>
          <a:bodyPr/>
          <a:lstStyle/>
          <a:p>
            <a:fld id="{FA11F5D9-A987-4604-940B-8E4725D2F907}" type="slidenum">
              <a:rPr lang="en-US" smtClean="0"/>
              <a:t>14</a:t>
            </a:fld>
            <a:endParaRPr lang="en-US"/>
          </a:p>
        </p:txBody>
      </p:sp>
    </p:spTree>
    <p:extLst>
      <p:ext uri="{BB962C8B-B14F-4D97-AF65-F5344CB8AC3E}">
        <p14:creationId xmlns:p14="http://schemas.microsoft.com/office/powerpoint/2010/main" val="68144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In the research of tracking mobile devices, HuddleLamp tracks the location of tablets on a fixed table, as well as hand positions above these devices, using top-view depth-RGB hybrid sensing.</a:t>
            </a:r>
          </a:p>
          <a:p>
            <a:endParaRPr lang="en-US" baseline="0" dirty="0"/>
          </a:p>
          <a:p>
            <a:r>
              <a:rPr lang="en-US" baseline="0" dirty="0"/>
              <a:t>It enables cross-device interaction on ad hoc combinations of tablets.</a:t>
            </a:r>
          </a:p>
        </p:txBody>
      </p:sp>
      <p:sp>
        <p:nvSpPr>
          <p:cNvPr id="4" name="Slide Number Placeholder 3"/>
          <p:cNvSpPr>
            <a:spLocks noGrp="1"/>
          </p:cNvSpPr>
          <p:nvPr>
            <p:ph type="sldNum" sz="quarter" idx="10"/>
          </p:nvPr>
        </p:nvSpPr>
        <p:spPr/>
        <p:txBody>
          <a:bodyPr/>
          <a:lstStyle/>
          <a:p>
            <a:fld id="{FA11F5D9-A987-4604-940B-8E4725D2F907}" type="slidenum">
              <a:rPr lang="en-US" smtClean="0"/>
              <a:t>15</a:t>
            </a:fld>
            <a:endParaRPr lang="en-US"/>
          </a:p>
        </p:txBody>
      </p:sp>
    </p:spTree>
    <p:extLst>
      <p:ext uri="{BB962C8B-B14F-4D97-AF65-F5344CB8AC3E}">
        <p14:creationId xmlns:p14="http://schemas.microsoft.com/office/powerpoint/2010/main" val="558138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To address the limitations of cross-device interaction in a fixed space, </a:t>
            </a:r>
            <a:r>
              <a:rPr lang="en-US" baseline="0" dirty="0" err="1"/>
              <a:t>Tracko</a:t>
            </a:r>
            <a:r>
              <a:rPr lang="en-US" baseline="0" dirty="0"/>
              <a:t> tracks the position of ad hoc mobile devices in small groups using Bluetooth low energy and inaudible stereo sounds.</a:t>
            </a:r>
          </a:p>
        </p:txBody>
      </p:sp>
      <p:sp>
        <p:nvSpPr>
          <p:cNvPr id="4" name="Slide Number Placeholder 3"/>
          <p:cNvSpPr>
            <a:spLocks noGrp="1"/>
          </p:cNvSpPr>
          <p:nvPr>
            <p:ph type="sldNum" sz="quarter" idx="10"/>
          </p:nvPr>
        </p:nvSpPr>
        <p:spPr/>
        <p:txBody>
          <a:bodyPr/>
          <a:lstStyle/>
          <a:p>
            <a:fld id="{FA11F5D9-A987-4604-940B-8E4725D2F907}" type="slidenum">
              <a:rPr lang="en-US" smtClean="0"/>
              <a:t>16</a:t>
            </a:fld>
            <a:endParaRPr lang="en-US"/>
          </a:p>
        </p:txBody>
      </p:sp>
    </p:spTree>
    <p:extLst>
      <p:ext uri="{BB962C8B-B14F-4D97-AF65-F5344CB8AC3E}">
        <p14:creationId xmlns:p14="http://schemas.microsoft.com/office/powerpoint/2010/main" val="3005229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And last year at CHI, ID-Match recognizes people in groups and tracks them through occlusion as the basis for human-robot interaction, by combining depth and RFID sensing.</a:t>
            </a:r>
          </a:p>
        </p:txBody>
      </p:sp>
      <p:sp>
        <p:nvSpPr>
          <p:cNvPr id="4" name="Slide Number Placeholder 3"/>
          <p:cNvSpPr>
            <a:spLocks noGrp="1"/>
          </p:cNvSpPr>
          <p:nvPr>
            <p:ph type="sldNum" sz="quarter" idx="10"/>
          </p:nvPr>
        </p:nvSpPr>
        <p:spPr/>
        <p:txBody>
          <a:bodyPr/>
          <a:lstStyle/>
          <a:p>
            <a:fld id="{FA11F5D9-A987-4604-940B-8E4725D2F907}" type="slidenum">
              <a:rPr lang="en-US" smtClean="0"/>
              <a:t>17</a:t>
            </a:fld>
            <a:endParaRPr lang="en-US"/>
          </a:p>
        </p:txBody>
      </p:sp>
    </p:spTree>
    <p:extLst>
      <p:ext uri="{BB962C8B-B14F-4D97-AF65-F5344CB8AC3E}">
        <p14:creationId xmlns:p14="http://schemas.microsoft.com/office/powerpoint/2010/main" val="1029000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These prior work demonstrate the feasibility of tracking people and devices, yet</a:t>
            </a:r>
          </a:p>
          <a:p>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18</a:t>
            </a:fld>
            <a:endParaRPr lang="en-US"/>
          </a:p>
        </p:txBody>
      </p:sp>
    </p:spTree>
    <p:extLst>
      <p:ext uri="{BB962C8B-B14F-4D97-AF65-F5344CB8AC3E}">
        <p14:creationId xmlns:p14="http://schemas.microsoft.com/office/powerpoint/2010/main" val="3632297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tracking </a:t>
            </a:r>
            <a:r>
              <a:rPr lang="en-US" b="1" baseline="0" dirty="0"/>
              <a:t>people</a:t>
            </a:r>
            <a:r>
              <a:rPr lang="en-US" baseline="0" dirty="0"/>
              <a:t>, </a:t>
            </a:r>
            <a:r>
              <a:rPr lang="en-US" b="1" baseline="0" dirty="0"/>
              <a:t>activities</a:t>
            </a:r>
            <a:r>
              <a:rPr lang="en-US" baseline="0" dirty="0"/>
              <a:t>, and </a:t>
            </a:r>
            <a:r>
              <a:rPr lang="en-US" b="1" baseline="0" dirty="0"/>
              <a:t>devices</a:t>
            </a:r>
            <a:r>
              <a:rPr lang="en-US" baseline="0" dirty="0"/>
              <a:t> altogether in ad hoc interactive spaces remains a challenging problem.</a:t>
            </a:r>
          </a:p>
        </p:txBody>
      </p:sp>
      <p:sp>
        <p:nvSpPr>
          <p:cNvPr id="4" name="Slide Number Placeholder 3"/>
          <p:cNvSpPr>
            <a:spLocks noGrp="1"/>
          </p:cNvSpPr>
          <p:nvPr>
            <p:ph type="sldNum" sz="quarter" idx="10"/>
          </p:nvPr>
        </p:nvSpPr>
        <p:spPr/>
        <p:txBody>
          <a:bodyPr/>
          <a:lstStyle/>
          <a:p>
            <a:fld id="{FA11F5D9-A987-4604-940B-8E4725D2F907}" type="slidenum">
              <a:rPr lang="en-US" smtClean="0"/>
              <a:t>19</a:t>
            </a:fld>
            <a:endParaRPr lang="en-US"/>
          </a:p>
        </p:txBody>
      </p:sp>
    </p:spTree>
    <p:extLst>
      <p:ext uri="{BB962C8B-B14F-4D97-AF65-F5344CB8AC3E}">
        <p14:creationId xmlns:p14="http://schemas.microsoft.com/office/powerpoint/2010/main" val="1005558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Or just Charles.</a:t>
            </a:r>
            <a:endParaRPr lang="en-US" baseline="0" dirty="0"/>
          </a:p>
          <a:p>
            <a:endParaRPr lang="en-US" baseline="0" dirty="0"/>
          </a:p>
          <a:p>
            <a:r>
              <a:rPr lang="en-US" baseline="0" dirty="0"/>
              <a:t>I am here to present our paper, “EagleSense: Tracking People and Devices in Interactive Spaces using Real-Time Top-View Depth-Sensing.”</a:t>
            </a:r>
          </a:p>
          <a:p>
            <a:endParaRPr lang="en-US" baseline="0" dirty="0"/>
          </a:p>
          <a:p>
            <a:r>
              <a:rPr lang="en-US" baseline="0" dirty="0"/>
              <a:t>This project was done in in collaboration with Steven Houben and Nicolai Marquardt, while I was a Master’s student at University College London.</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2</a:t>
            </a:fld>
            <a:endParaRPr lang="en-US"/>
          </a:p>
        </p:txBody>
      </p:sp>
    </p:spTree>
    <p:extLst>
      <p:ext uri="{BB962C8B-B14F-4D97-AF65-F5344CB8AC3E}">
        <p14:creationId xmlns:p14="http://schemas.microsoft.com/office/powerpoint/2010/main" val="1339490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 address this research gap, we developed</a:t>
            </a:r>
            <a:r>
              <a:rPr lang="en-US" baseline="0" dirty="0"/>
              <a:t> </a:t>
            </a:r>
            <a:r>
              <a:rPr lang="en-US" dirty="0"/>
              <a:t>EagleSense,</a:t>
            </a:r>
            <a:r>
              <a:rPr lang="en-US" baseline="0" dirty="0"/>
              <a:t> which enables rapid prototyping of ad-hoc cross-device applications that leverage the sensing of both people and devices.</a:t>
            </a:r>
          </a:p>
        </p:txBody>
      </p:sp>
      <p:sp>
        <p:nvSpPr>
          <p:cNvPr id="4" name="Slide Number Placeholder 3"/>
          <p:cNvSpPr>
            <a:spLocks noGrp="1"/>
          </p:cNvSpPr>
          <p:nvPr>
            <p:ph type="sldNum" sz="quarter" idx="10"/>
          </p:nvPr>
        </p:nvSpPr>
        <p:spPr/>
        <p:txBody>
          <a:bodyPr/>
          <a:lstStyle/>
          <a:p>
            <a:fld id="{FA11F5D9-A987-4604-940B-8E4725D2F907}" type="slidenum">
              <a:rPr lang="en-US" smtClean="0"/>
              <a:t>20</a:t>
            </a:fld>
            <a:endParaRPr lang="en-US"/>
          </a:p>
        </p:txBody>
      </p:sp>
    </p:spTree>
    <p:extLst>
      <p:ext uri="{BB962C8B-B14F-4D97-AF65-F5344CB8AC3E}">
        <p14:creationId xmlns:p14="http://schemas.microsoft.com/office/powerpoint/2010/main" val="53041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EagleSense consists of a single </a:t>
            </a:r>
            <a:r>
              <a:rPr lang="en-US" baseline="0" dirty="0"/>
              <a:t>depth-sensing camera positioned at a top-down angle, sensing the space through the bird’s eye view.</a:t>
            </a:r>
          </a:p>
          <a:p>
            <a:endParaRPr lang="en-US" baseline="0" dirty="0"/>
          </a:p>
          <a:p>
            <a:r>
              <a:rPr lang="en-US" baseline="0" dirty="0"/>
              <a:t>Earlier work such as Group Together and DT-DT showed that positioning the camera at a top-down angle, compared to using the conventional front-facing setup, can yield a much larger effective tracking area and avoid occlusion problems.</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21</a:t>
            </a:fld>
            <a:endParaRPr lang="en-US"/>
          </a:p>
        </p:txBody>
      </p:sp>
    </p:spTree>
    <p:extLst>
      <p:ext uri="{BB962C8B-B14F-4D97-AF65-F5344CB8AC3E}">
        <p14:creationId xmlns:p14="http://schemas.microsoft.com/office/powerpoint/2010/main" val="2300322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EagleSense</a:t>
            </a:r>
            <a:r>
              <a:rPr lang="en-US" dirty="0"/>
              <a:t> tracks, </a:t>
            </a:r>
            <a:r>
              <a:rPr lang="en-US" baseline="0" dirty="0"/>
              <a:t>in real-time, </a:t>
            </a:r>
            <a:r>
              <a:rPr lang="en-US" dirty="0"/>
              <a:t>the position, orientation, postures</a:t>
            </a:r>
            <a:r>
              <a:rPr lang="en-US" baseline="0" dirty="0"/>
              <a:t> and activities of people in the space.</a:t>
            </a:r>
          </a:p>
        </p:txBody>
      </p:sp>
      <p:sp>
        <p:nvSpPr>
          <p:cNvPr id="4" name="Slide Number Placeholder 3"/>
          <p:cNvSpPr>
            <a:spLocks noGrp="1"/>
          </p:cNvSpPr>
          <p:nvPr>
            <p:ph type="sldNum" sz="quarter" idx="10"/>
          </p:nvPr>
        </p:nvSpPr>
        <p:spPr/>
        <p:txBody>
          <a:bodyPr/>
          <a:lstStyle/>
          <a:p>
            <a:fld id="{FA11F5D9-A987-4604-940B-8E4725D2F907}" type="slidenum">
              <a:rPr lang="en-US" smtClean="0"/>
              <a:t>22</a:t>
            </a:fld>
            <a:endParaRPr lang="en-US"/>
          </a:p>
        </p:txBody>
      </p:sp>
    </p:spTree>
    <p:extLst>
      <p:ext uri="{BB962C8B-B14F-4D97-AF65-F5344CB8AC3E}">
        <p14:creationId xmlns:p14="http://schemas.microsoft.com/office/powerpoint/2010/main" val="3688513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It senses these high-level events primarily from the segmented human silhouette, which I will describe shortly.</a:t>
            </a:r>
          </a:p>
        </p:txBody>
      </p:sp>
      <p:sp>
        <p:nvSpPr>
          <p:cNvPr id="4" name="Slide Number Placeholder 3"/>
          <p:cNvSpPr>
            <a:spLocks noGrp="1"/>
          </p:cNvSpPr>
          <p:nvPr>
            <p:ph type="sldNum" sz="quarter" idx="10"/>
          </p:nvPr>
        </p:nvSpPr>
        <p:spPr/>
        <p:txBody>
          <a:bodyPr/>
          <a:lstStyle/>
          <a:p>
            <a:fld id="{FA11F5D9-A987-4604-940B-8E4725D2F907}" type="slidenum">
              <a:rPr lang="en-US" smtClean="0"/>
              <a:t>23</a:t>
            </a:fld>
            <a:endParaRPr lang="en-US"/>
          </a:p>
        </p:txBody>
      </p:sp>
    </p:spTree>
    <p:extLst>
      <p:ext uri="{BB962C8B-B14F-4D97-AF65-F5344CB8AC3E}">
        <p14:creationId xmlns:p14="http://schemas.microsoft.com/office/powerpoint/2010/main" val="2569326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Overall, EagleSense implements</a:t>
            </a:r>
            <a:r>
              <a:rPr lang="en-US" baseline="0" dirty="0"/>
              <a:t> five key functionalities:</a:t>
            </a:r>
          </a:p>
        </p:txBody>
      </p:sp>
      <p:sp>
        <p:nvSpPr>
          <p:cNvPr id="4" name="Slide Number Placeholder 3"/>
          <p:cNvSpPr>
            <a:spLocks noGrp="1"/>
          </p:cNvSpPr>
          <p:nvPr>
            <p:ph type="sldNum" sz="quarter" idx="10"/>
          </p:nvPr>
        </p:nvSpPr>
        <p:spPr/>
        <p:txBody>
          <a:bodyPr/>
          <a:lstStyle/>
          <a:p>
            <a:fld id="{FA11F5D9-A987-4604-940B-8E4725D2F907}" type="slidenum">
              <a:rPr lang="en-US" smtClean="0"/>
              <a:t>24</a:t>
            </a:fld>
            <a:endParaRPr lang="en-US"/>
          </a:p>
        </p:txBody>
      </p:sp>
    </p:spTree>
    <p:extLst>
      <p:ext uri="{BB962C8B-B14F-4D97-AF65-F5344CB8AC3E}">
        <p14:creationId xmlns:p14="http://schemas.microsoft.com/office/powerpoint/2010/main" val="2793919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None/>
            </a:pPr>
            <a:r>
              <a:rPr lang="en-US" baseline="0" dirty="0"/>
              <a:t>First, tracking of people – their position, orientation, and posture</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25</a:t>
            </a:fld>
            <a:endParaRPr lang="en-US"/>
          </a:p>
        </p:txBody>
      </p:sp>
    </p:spTree>
    <p:extLst>
      <p:ext uri="{BB962C8B-B14F-4D97-AF65-F5344CB8AC3E}">
        <p14:creationId xmlns:p14="http://schemas.microsoft.com/office/powerpoint/2010/main" val="1700552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None/>
            </a:pPr>
            <a:r>
              <a:rPr lang="en-US" baseline="0" dirty="0"/>
              <a:t>Second, tracking of unmodified devices of different form factors in use</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26</a:t>
            </a:fld>
            <a:endParaRPr lang="en-US"/>
          </a:p>
        </p:txBody>
      </p:sp>
    </p:spTree>
    <p:extLst>
      <p:ext uri="{BB962C8B-B14F-4D97-AF65-F5344CB8AC3E}">
        <p14:creationId xmlns:p14="http://schemas.microsoft.com/office/powerpoint/2010/main" val="3995672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None/>
            </a:pPr>
            <a:r>
              <a:rPr lang="en-US" baseline="0" dirty="0"/>
              <a:t>At real-time framerates and providing access to the tracking data</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27</a:t>
            </a:fld>
            <a:endParaRPr lang="en-US"/>
          </a:p>
        </p:txBody>
      </p:sp>
    </p:spTree>
    <p:extLst>
      <p:ext uri="{BB962C8B-B14F-4D97-AF65-F5344CB8AC3E}">
        <p14:creationId xmlns:p14="http://schemas.microsoft.com/office/powerpoint/2010/main" val="1466410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None/>
            </a:pPr>
            <a:r>
              <a:rPr lang="en-US" baseline="0" dirty="0"/>
              <a:t>Forth, configurability for the tracking system, including training new recognition models</a:t>
            </a:r>
          </a:p>
        </p:txBody>
      </p:sp>
      <p:sp>
        <p:nvSpPr>
          <p:cNvPr id="4" name="Slide Number Placeholder 3"/>
          <p:cNvSpPr>
            <a:spLocks noGrp="1"/>
          </p:cNvSpPr>
          <p:nvPr>
            <p:ph type="sldNum" sz="quarter" idx="10"/>
          </p:nvPr>
        </p:nvSpPr>
        <p:spPr/>
        <p:txBody>
          <a:bodyPr/>
          <a:lstStyle/>
          <a:p>
            <a:fld id="{FA11F5D9-A987-4604-940B-8E4725D2F907}" type="slidenum">
              <a:rPr lang="en-US" smtClean="0"/>
              <a:t>28</a:t>
            </a:fld>
            <a:endParaRPr lang="en-US"/>
          </a:p>
        </p:txBody>
      </p:sp>
    </p:spTree>
    <p:extLst>
      <p:ext uri="{BB962C8B-B14F-4D97-AF65-F5344CB8AC3E}">
        <p14:creationId xmlns:p14="http://schemas.microsoft.com/office/powerpoint/2010/main" val="326144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None/>
            </a:pPr>
            <a:r>
              <a:rPr lang="en-US" baseline="0" dirty="0"/>
              <a:t>And at last, s</a:t>
            </a:r>
            <a:r>
              <a:rPr lang="en-US" dirty="0"/>
              <a:t>upport for building new walk-up-and-use</a:t>
            </a:r>
            <a:r>
              <a:rPr lang="en-US" baseline="0" dirty="0"/>
              <a:t> cross-device</a:t>
            </a:r>
            <a:r>
              <a:rPr lang="en-US" dirty="0"/>
              <a:t> applications</a:t>
            </a:r>
          </a:p>
        </p:txBody>
      </p:sp>
      <p:sp>
        <p:nvSpPr>
          <p:cNvPr id="4" name="Slide Number Placeholder 3"/>
          <p:cNvSpPr>
            <a:spLocks noGrp="1"/>
          </p:cNvSpPr>
          <p:nvPr>
            <p:ph type="sldNum" sz="quarter" idx="10"/>
          </p:nvPr>
        </p:nvSpPr>
        <p:spPr/>
        <p:txBody>
          <a:bodyPr/>
          <a:lstStyle/>
          <a:p>
            <a:fld id="{FA11F5D9-A987-4604-940B-8E4725D2F907}" type="slidenum">
              <a:rPr lang="en-US" smtClean="0"/>
              <a:t>29</a:t>
            </a:fld>
            <a:endParaRPr lang="en-US"/>
          </a:p>
        </p:txBody>
      </p:sp>
    </p:spTree>
    <p:extLst>
      <p:ext uri="{BB962C8B-B14F-4D97-AF65-F5344CB8AC3E}">
        <p14:creationId xmlns:p14="http://schemas.microsoft.com/office/powerpoint/2010/main" val="247693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a:t>
            </a:r>
            <a:r>
              <a:rPr lang="en-US" baseline="0" dirty="0"/>
              <a:t> everyday activities</a:t>
            </a:r>
            <a:r>
              <a:rPr lang="en-US" dirty="0"/>
              <a:t>, we</a:t>
            </a:r>
            <a:r>
              <a:rPr lang="en-US" baseline="0" dirty="0"/>
              <a:t> interact with many other people through computing device ecologies and non-digital artefacts.</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3</a:t>
            </a:fld>
            <a:endParaRPr lang="en-US"/>
          </a:p>
        </p:txBody>
      </p:sp>
    </p:spTree>
    <p:extLst>
      <p:ext uri="{BB962C8B-B14F-4D97-AF65-F5344CB8AC3E}">
        <p14:creationId xmlns:p14="http://schemas.microsoft.com/office/powerpoint/2010/main" val="1755004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Here’s a </a:t>
            </a:r>
            <a:r>
              <a:rPr lang="en-US" baseline="0" dirty="0"/>
              <a:t>system demonstration video. On the left is the depth stream, in the middle are the infrared stream and an external web cam feed, lastly, on the right is </a:t>
            </a:r>
            <a:r>
              <a:rPr lang="en-US" baseline="0" dirty="0" err="1"/>
              <a:t>EagleSense’s</a:t>
            </a:r>
            <a:r>
              <a:rPr lang="en-US" baseline="0" dirty="0"/>
              <a:t> visualization of the space.</a:t>
            </a:r>
            <a:endParaRPr lang="en-US" dirty="0"/>
          </a:p>
          <a:p>
            <a:endParaRPr lang="en-US" dirty="0"/>
          </a:p>
          <a:p>
            <a:r>
              <a:rPr lang="en-US" dirty="0"/>
              <a:t>EagleSense recognizes</a:t>
            </a:r>
            <a:r>
              <a:rPr lang="en-US" baseline="0" dirty="0"/>
              <a:t> </a:t>
            </a:r>
            <a:r>
              <a:rPr lang="en-US" dirty="0"/>
              <a:t>postures and activities</a:t>
            </a:r>
            <a:r>
              <a:rPr lang="en-US" baseline="0" dirty="0"/>
              <a:t> … (next slide – auto play)</a:t>
            </a:r>
          </a:p>
        </p:txBody>
      </p:sp>
      <p:sp>
        <p:nvSpPr>
          <p:cNvPr id="4" name="Slide Number Placeholder 3"/>
          <p:cNvSpPr>
            <a:spLocks noGrp="1"/>
          </p:cNvSpPr>
          <p:nvPr>
            <p:ph type="sldNum" sz="quarter" idx="10"/>
          </p:nvPr>
        </p:nvSpPr>
        <p:spPr/>
        <p:txBody>
          <a:bodyPr/>
          <a:lstStyle/>
          <a:p>
            <a:fld id="{FA11F5D9-A987-4604-940B-8E4725D2F907}" type="slidenum">
              <a:rPr lang="en-US" smtClean="0"/>
              <a:t>30</a:t>
            </a:fld>
            <a:endParaRPr lang="en-US"/>
          </a:p>
        </p:txBody>
      </p:sp>
    </p:spTree>
    <p:extLst>
      <p:ext uri="{BB962C8B-B14F-4D97-AF65-F5344CB8AC3E}">
        <p14:creationId xmlns:p14="http://schemas.microsoft.com/office/powerpoint/2010/main" val="573766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(auto-play)</a:t>
            </a:r>
          </a:p>
          <a:p>
            <a:endParaRPr lang="en-US" baseline="0" dirty="0"/>
          </a:p>
          <a:p>
            <a:r>
              <a:rPr lang="en-US" dirty="0"/>
              <a:t>such as standing, sitting, pointing, using mobile devices including phones and tablets, or reading paper documents,</a:t>
            </a:r>
            <a:r>
              <a:rPr lang="en-US" baseline="0" dirty="0"/>
              <a:t> all at 30 frames per second.</a:t>
            </a:r>
          </a:p>
        </p:txBody>
      </p:sp>
      <p:sp>
        <p:nvSpPr>
          <p:cNvPr id="4" name="Slide Number Placeholder 3"/>
          <p:cNvSpPr>
            <a:spLocks noGrp="1"/>
          </p:cNvSpPr>
          <p:nvPr>
            <p:ph type="sldNum" sz="quarter" idx="10"/>
          </p:nvPr>
        </p:nvSpPr>
        <p:spPr/>
        <p:txBody>
          <a:bodyPr/>
          <a:lstStyle/>
          <a:p>
            <a:fld id="{FA11F5D9-A987-4604-940B-8E4725D2F907}" type="slidenum">
              <a:rPr lang="en-US" smtClean="0"/>
              <a:t>31</a:t>
            </a:fld>
            <a:endParaRPr lang="en-US"/>
          </a:p>
        </p:txBody>
      </p:sp>
    </p:spTree>
    <p:extLst>
      <p:ext uri="{BB962C8B-B14F-4D97-AF65-F5344CB8AC3E}">
        <p14:creationId xmlns:p14="http://schemas.microsoft.com/office/powerpoint/2010/main" val="1086247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will now describe </a:t>
            </a:r>
            <a:r>
              <a:rPr lang="en-US" baseline="0" dirty="0" err="1"/>
              <a:t>EagleSense’s</a:t>
            </a:r>
            <a:r>
              <a:rPr lang="en-US" baseline="0" dirty="0"/>
              <a:t> technical implementation, </a:t>
            </a:r>
            <a:r>
              <a:rPr lang="en-US" dirty="0"/>
              <a:t>which consists of two phases.</a:t>
            </a:r>
          </a:p>
          <a:p>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32</a:t>
            </a:fld>
            <a:endParaRPr lang="en-US"/>
          </a:p>
        </p:txBody>
      </p:sp>
    </p:spTree>
    <p:extLst>
      <p:ext uri="{BB962C8B-B14F-4D97-AF65-F5344CB8AC3E}">
        <p14:creationId xmlns:p14="http://schemas.microsoft.com/office/powerpoint/2010/main" val="2970936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A</a:t>
            </a:r>
            <a:r>
              <a:rPr lang="en-US" baseline="0" dirty="0"/>
              <a:t> is : top-view depth-sensing tracking.</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this phase, each person in the space is individually tracked.</a:t>
            </a:r>
          </a:p>
          <a:p>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33</a:t>
            </a:fld>
            <a:endParaRPr lang="en-US"/>
          </a:p>
        </p:txBody>
      </p:sp>
    </p:spTree>
    <p:extLst>
      <p:ext uri="{BB962C8B-B14F-4D97-AF65-F5344CB8AC3E}">
        <p14:creationId xmlns:p14="http://schemas.microsoft.com/office/powerpoint/2010/main" val="2594182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First, we obtain the 8-bit depth and infrared streams from a Kinect v2 sensor.</a:t>
            </a:r>
          </a:p>
        </p:txBody>
      </p:sp>
      <p:sp>
        <p:nvSpPr>
          <p:cNvPr id="4" name="Slide Number Placeholder 3"/>
          <p:cNvSpPr>
            <a:spLocks noGrp="1"/>
          </p:cNvSpPr>
          <p:nvPr>
            <p:ph type="sldNum" sz="quarter" idx="10"/>
          </p:nvPr>
        </p:nvSpPr>
        <p:spPr/>
        <p:txBody>
          <a:bodyPr/>
          <a:lstStyle/>
          <a:p>
            <a:fld id="{FA11F5D9-A987-4604-940B-8E4725D2F907}" type="slidenum">
              <a:rPr lang="en-US" smtClean="0"/>
              <a:t>34</a:t>
            </a:fld>
            <a:endParaRPr lang="en-US"/>
          </a:p>
        </p:txBody>
      </p:sp>
    </p:spTree>
    <p:extLst>
      <p:ext uri="{BB962C8B-B14F-4D97-AF65-F5344CB8AC3E}">
        <p14:creationId xmlns:p14="http://schemas.microsoft.com/office/powerpoint/2010/main" val="4108627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From the depth map, </a:t>
            </a:r>
            <a:r>
              <a:rPr lang="en-US" baseline="0" dirty="0"/>
              <a:t>we use </a:t>
            </a:r>
            <a:r>
              <a:rPr lang="en-US" dirty="0"/>
              <a:t>Gaussian Mixture Models </a:t>
            </a:r>
            <a:r>
              <a:rPr lang="en-US" baseline="0" dirty="0"/>
              <a:t>to extract the foreground and each person’s depth silhouette (/</a:t>
            </a:r>
            <a:r>
              <a:rPr lang="en-US" sz="1200" b="0" i="0" kern="1200" dirty="0" err="1">
                <a:solidFill>
                  <a:schemeClr val="tx1"/>
                </a:solidFill>
                <a:effectLst/>
                <a:latin typeface="+mn-lt"/>
                <a:ea typeface="+mn-ea"/>
                <a:cs typeface="+mn-cs"/>
              </a:rPr>
              <a:t>silo͞oˈet</a:t>
            </a:r>
            <a:r>
              <a:rPr lang="en-US" sz="1200" b="0" i="0" kern="1200" dirty="0">
                <a:solidFill>
                  <a:schemeClr val="tx1"/>
                </a:solidFill>
                <a:effectLst/>
                <a:latin typeface="+mn-lt"/>
                <a:ea typeface="+mn-ea"/>
                <a:cs typeface="+mn-cs"/>
              </a:rPr>
              <a:t>/)</a:t>
            </a:r>
            <a:r>
              <a:rPr lang="en-US" baseline="0" dirty="0"/>
              <a:t>.</a:t>
            </a:r>
          </a:p>
        </p:txBody>
      </p:sp>
      <p:sp>
        <p:nvSpPr>
          <p:cNvPr id="4" name="Slide Number Placeholder 3"/>
          <p:cNvSpPr>
            <a:spLocks noGrp="1"/>
          </p:cNvSpPr>
          <p:nvPr>
            <p:ph type="sldNum" sz="quarter" idx="10"/>
          </p:nvPr>
        </p:nvSpPr>
        <p:spPr/>
        <p:txBody>
          <a:bodyPr/>
          <a:lstStyle/>
          <a:p>
            <a:fld id="{FA11F5D9-A987-4604-940B-8E4725D2F907}" type="slidenum">
              <a:rPr lang="en-US" smtClean="0"/>
              <a:t>35</a:t>
            </a:fld>
            <a:endParaRPr lang="en-US"/>
          </a:p>
        </p:txBody>
      </p:sp>
    </p:spTree>
    <p:extLst>
      <p:ext uri="{BB962C8B-B14F-4D97-AF65-F5344CB8AC3E}">
        <p14:creationId xmlns:p14="http://schemas.microsoft.com/office/powerpoint/2010/main" val="16331316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Most importantly, we </a:t>
            </a:r>
            <a:r>
              <a:rPr lang="en-US" baseline="0" dirty="0" err="1"/>
              <a:t>downsample</a:t>
            </a:r>
            <a:r>
              <a:rPr lang="en-US" baseline="0" dirty="0"/>
              <a:t> the silhouettes (/</a:t>
            </a:r>
            <a:r>
              <a:rPr lang="en-US" sz="1200" b="0" i="0" kern="1200" dirty="0" err="1">
                <a:solidFill>
                  <a:schemeClr val="tx1"/>
                </a:solidFill>
                <a:effectLst/>
                <a:latin typeface="+mn-lt"/>
                <a:ea typeface="+mn-ea"/>
                <a:cs typeface="+mn-cs"/>
              </a:rPr>
              <a:t>silo͞oˈet</a:t>
            </a:r>
            <a:r>
              <a:rPr lang="en-US" sz="1200" b="0" i="0" kern="1200" dirty="0">
                <a:solidFill>
                  <a:schemeClr val="tx1"/>
                </a:solidFill>
                <a:effectLst/>
                <a:latin typeface="+mn-lt"/>
                <a:ea typeface="+mn-ea"/>
                <a:cs typeface="+mn-cs"/>
              </a:rPr>
              <a:t>/) </a:t>
            </a:r>
            <a:r>
              <a:rPr lang="en-US" baseline="0" dirty="0"/>
              <a:t>to 32 by 32 pixels to enable real-time tracking.</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36</a:t>
            </a:fld>
            <a:endParaRPr lang="en-US"/>
          </a:p>
        </p:txBody>
      </p:sp>
    </p:spTree>
    <p:extLst>
      <p:ext uri="{BB962C8B-B14F-4D97-AF65-F5344CB8AC3E}">
        <p14:creationId xmlns:p14="http://schemas.microsoft.com/office/powerpoint/2010/main" val="22002473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Similarly, we extract each</a:t>
            </a:r>
            <a:r>
              <a:rPr lang="en-US" baseline="0" dirty="0"/>
              <a:t> person’s infrared silhouette (/</a:t>
            </a:r>
            <a:r>
              <a:rPr lang="en-US" sz="1200" b="0" i="0" kern="1200" dirty="0" err="1">
                <a:solidFill>
                  <a:schemeClr val="tx1"/>
                </a:solidFill>
                <a:effectLst/>
                <a:latin typeface="+mn-lt"/>
                <a:ea typeface="+mn-ea"/>
                <a:cs typeface="+mn-cs"/>
              </a:rPr>
              <a:t>silo͞oˈet</a:t>
            </a:r>
            <a:r>
              <a:rPr lang="en-US" sz="1200" b="0" i="0" kern="1200" dirty="0">
                <a:solidFill>
                  <a:schemeClr val="tx1"/>
                </a:solidFill>
                <a:effectLst/>
                <a:latin typeface="+mn-lt"/>
                <a:ea typeface="+mn-ea"/>
                <a:cs typeface="+mn-cs"/>
              </a:rPr>
              <a:t>/) from the infrared map and apply a binary threshold</a:t>
            </a:r>
            <a:r>
              <a:rPr lang="en-US" sz="1200" b="0" i="0" kern="1200" baseline="0" dirty="0">
                <a:solidFill>
                  <a:schemeClr val="tx1"/>
                </a:solidFill>
                <a:effectLst/>
                <a:latin typeface="+mn-lt"/>
                <a:ea typeface="+mn-ea"/>
                <a:cs typeface="+mn-cs"/>
              </a:rPr>
              <a:t>, which now shows the low infrared pixels in white.</a:t>
            </a:r>
          </a:p>
        </p:txBody>
      </p:sp>
      <p:sp>
        <p:nvSpPr>
          <p:cNvPr id="4" name="Slide Number Placeholder 3"/>
          <p:cNvSpPr>
            <a:spLocks noGrp="1"/>
          </p:cNvSpPr>
          <p:nvPr>
            <p:ph type="sldNum" sz="quarter" idx="10"/>
          </p:nvPr>
        </p:nvSpPr>
        <p:spPr/>
        <p:txBody>
          <a:bodyPr/>
          <a:lstStyle/>
          <a:p>
            <a:fld id="{FA11F5D9-A987-4604-940B-8E4725D2F907}" type="slidenum">
              <a:rPr lang="en-US" smtClean="0"/>
              <a:t>37</a:t>
            </a:fld>
            <a:endParaRPr lang="en-US"/>
          </a:p>
        </p:txBody>
      </p:sp>
    </p:spTree>
    <p:extLst>
      <p:ext uri="{BB962C8B-B14F-4D97-AF65-F5344CB8AC3E}">
        <p14:creationId xmlns:p14="http://schemas.microsoft.com/office/powerpoint/2010/main" val="17605302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kern="1200" baseline="0" dirty="0">
                <a:solidFill>
                  <a:schemeClr val="tx1"/>
                </a:solidFill>
                <a:effectLst/>
                <a:latin typeface="+mn-lt"/>
                <a:ea typeface="+mn-ea"/>
                <a:cs typeface="+mn-cs"/>
              </a:rPr>
              <a:t>From these infrared silhouettes, we can</a:t>
            </a:r>
            <a:r>
              <a:rPr lang="zh-TW" altLang="en-US" sz="1200" b="0" i="0" kern="1200" baseline="0" dirty="0">
                <a:solidFill>
                  <a:schemeClr val="tx1"/>
                </a:solidFill>
                <a:effectLst/>
                <a:latin typeface="+mn-lt"/>
                <a:ea typeface="+mn-ea"/>
                <a:cs typeface="+mn-cs"/>
              </a:rPr>
              <a:t> </a:t>
            </a:r>
            <a:r>
              <a:rPr lang="en-US" altLang="zh-TW" sz="1200" b="0" i="0" kern="1200" baseline="0" dirty="0">
                <a:solidFill>
                  <a:schemeClr val="tx1"/>
                </a:solidFill>
                <a:effectLst/>
                <a:latin typeface="+mn-lt"/>
                <a:ea typeface="+mn-ea"/>
                <a:cs typeface="+mn-cs"/>
              </a:rPr>
              <a:t>already</a:t>
            </a:r>
            <a:r>
              <a:rPr lang="en-US" sz="1200" b="0" i="0" kern="1200" baseline="0" dirty="0">
                <a:solidFill>
                  <a:schemeClr val="tx1"/>
                </a:solidFill>
                <a:effectLst/>
                <a:latin typeface="+mn-lt"/>
                <a:ea typeface="+mn-ea"/>
                <a:cs typeface="+mn-cs"/>
              </a:rPr>
              <a:t> see that mobile devices such as phones and tablets give more low infrared reflectance at the device location.</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38</a:t>
            </a:fld>
            <a:endParaRPr lang="en-US"/>
          </a:p>
        </p:txBody>
      </p:sp>
    </p:spTree>
    <p:extLst>
      <p:ext uri="{BB962C8B-B14F-4D97-AF65-F5344CB8AC3E}">
        <p14:creationId xmlns:p14="http://schemas.microsoft.com/office/powerpoint/2010/main" val="18559637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Afterwards, we</a:t>
            </a:r>
            <a:r>
              <a:rPr lang="en-US" baseline="0" dirty="0"/>
              <a:t> </a:t>
            </a:r>
            <a:r>
              <a:rPr lang="en-US" dirty="0"/>
              <a:t>segment</a:t>
            </a:r>
            <a:r>
              <a:rPr lang="en-US" baseline="0" dirty="0"/>
              <a:t> the depth silhouette (/</a:t>
            </a:r>
            <a:r>
              <a:rPr lang="en-US" sz="1200" b="0" i="0" kern="1200" dirty="0" err="1">
                <a:solidFill>
                  <a:schemeClr val="tx1"/>
                </a:solidFill>
                <a:effectLst/>
                <a:latin typeface="+mn-lt"/>
                <a:ea typeface="+mn-ea"/>
                <a:cs typeface="+mn-cs"/>
              </a:rPr>
              <a:t>silo͞oˈet</a:t>
            </a:r>
            <a:r>
              <a:rPr lang="en-US" sz="1200" b="0" i="0" kern="1200" dirty="0">
                <a:solidFill>
                  <a:schemeClr val="tx1"/>
                </a:solidFill>
                <a:effectLst/>
                <a:latin typeface="+mn-lt"/>
                <a:ea typeface="+mn-ea"/>
                <a:cs typeface="+mn-cs"/>
              </a:rPr>
              <a:t>/) into … </a:t>
            </a:r>
            <a:endParaRPr lang="en-US" baseline="0" dirty="0"/>
          </a:p>
        </p:txBody>
      </p:sp>
      <p:sp>
        <p:nvSpPr>
          <p:cNvPr id="4" name="Slide Number Placeholder 3"/>
          <p:cNvSpPr>
            <a:spLocks noGrp="1"/>
          </p:cNvSpPr>
          <p:nvPr>
            <p:ph type="sldNum" sz="quarter" idx="10"/>
          </p:nvPr>
        </p:nvSpPr>
        <p:spPr/>
        <p:txBody>
          <a:bodyPr/>
          <a:lstStyle/>
          <a:p>
            <a:fld id="{FA11F5D9-A987-4604-940B-8E4725D2F907}" type="slidenum">
              <a:rPr lang="en-US" smtClean="0"/>
              <a:t>39</a:t>
            </a:fld>
            <a:endParaRPr lang="en-US"/>
          </a:p>
        </p:txBody>
      </p:sp>
    </p:spTree>
    <p:extLst>
      <p:ext uri="{BB962C8B-B14F-4D97-AF65-F5344CB8AC3E}">
        <p14:creationId xmlns:p14="http://schemas.microsoft.com/office/powerpoint/2010/main" val="4289060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particular, these device ecologies consist of a variety of form factors and are used in different contexts, for example, in small-group collaboration.</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4</a:t>
            </a:fld>
            <a:endParaRPr lang="en-US"/>
          </a:p>
        </p:txBody>
      </p:sp>
    </p:spTree>
    <p:extLst>
      <p:ext uri="{BB962C8B-B14F-4D97-AF65-F5344CB8AC3E}">
        <p14:creationId xmlns:p14="http://schemas.microsoft.com/office/powerpoint/2010/main" val="20574615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 three layers using K-Means Clustering for activity recognition in Phase B.</a:t>
            </a:r>
          </a:p>
          <a:p>
            <a:endParaRPr lang="en-US" baseline="0" dirty="0"/>
          </a:p>
          <a:p>
            <a:r>
              <a:rPr lang="en-US" baseline="0" dirty="0"/>
              <a:t>Usually, the first layer is the head, the second layer the shoulder, and the third layer the arms and body …</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40</a:t>
            </a:fld>
            <a:endParaRPr lang="en-US"/>
          </a:p>
        </p:txBody>
      </p:sp>
    </p:spTree>
    <p:extLst>
      <p:ext uri="{BB962C8B-B14F-4D97-AF65-F5344CB8AC3E}">
        <p14:creationId xmlns:p14="http://schemas.microsoft.com/office/powerpoint/2010/main" val="35172095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 We also track the head orientation by taking the major axis of the head-fitted ellipse.</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41</a:t>
            </a:fld>
            <a:endParaRPr lang="en-US"/>
          </a:p>
        </p:txBody>
      </p:sp>
    </p:spTree>
    <p:extLst>
      <p:ext uri="{BB962C8B-B14F-4D97-AF65-F5344CB8AC3E}">
        <p14:creationId xmlns:p14="http://schemas.microsoft.com/office/powerpoint/2010/main" val="8966494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a:t>
            </a:r>
            <a:r>
              <a:rPr lang="en-US" baseline="0" dirty="0"/>
              <a:t> </a:t>
            </a:r>
            <a:r>
              <a:rPr lang="en-US" dirty="0"/>
              <a:t>segmented</a:t>
            </a:r>
            <a:r>
              <a:rPr lang="en-US" baseline="0" dirty="0"/>
              <a:t> depth silhouette is the basis for posture and activity recognition …</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42</a:t>
            </a:fld>
            <a:endParaRPr lang="en-US"/>
          </a:p>
        </p:txBody>
      </p:sp>
    </p:spTree>
    <p:extLst>
      <p:ext uri="{BB962C8B-B14F-4D97-AF65-F5344CB8AC3E}">
        <p14:creationId xmlns:p14="http://schemas.microsoft.com/office/powerpoint/2010/main" val="41112397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is Phase</a:t>
            </a:r>
            <a:r>
              <a:rPr lang="en-US" baseline="0" dirty="0"/>
              <a:t> B of the EagleSense pipeline</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43</a:t>
            </a:fld>
            <a:endParaRPr lang="en-US"/>
          </a:p>
        </p:txBody>
      </p:sp>
    </p:spTree>
    <p:extLst>
      <p:ext uri="{BB962C8B-B14F-4D97-AF65-F5344CB8AC3E}">
        <p14:creationId xmlns:p14="http://schemas.microsoft.com/office/powerpoint/2010/main" val="32185686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Inspired by Computer Vision literature on activity recognition from depth images, we engineered features from the three-layer segmentation that was created at the end of Phase A.</a:t>
            </a:r>
          </a:p>
        </p:txBody>
      </p:sp>
      <p:sp>
        <p:nvSpPr>
          <p:cNvPr id="4" name="Slide Number Placeholder 3"/>
          <p:cNvSpPr>
            <a:spLocks noGrp="1"/>
          </p:cNvSpPr>
          <p:nvPr>
            <p:ph type="sldNum" sz="quarter" idx="10"/>
          </p:nvPr>
        </p:nvSpPr>
        <p:spPr/>
        <p:txBody>
          <a:bodyPr/>
          <a:lstStyle/>
          <a:p>
            <a:fld id="{FA11F5D9-A987-4604-940B-8E4725D2F907}" type="slidenum">
              <a:rPr lang="en-US" smtClean="0"/>
              <a:t>44</a:t>
            </a:fld>
            <a:endParaRPr lang="en-US"/>
          </a:p>
        </p:txBody>
      </p:sp>
    </p:spTree>
    <p:extLst>
      <p:ext uri="{BB962C8B-B14F-4D97-AF65-F5344CB8AC3E}">
        <p14:creationId xmlns:p14="http://schemas.microsoft.com/office/powerpoint/2010/main" val="42915796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Primarily, we use two extreme points at each layer to calculate features such as layer maximal distances and areas, intra- and inter-layer position vectors.</a:t>
            </a:r>
          </a:p>
          <a:p>
            <a:endParaRPr lang="en-US" baseline="0" dirty="0"/>
          </a:p>
          <a:p>
            <a:r>
              <a:rPr lang="en-US" dirty="0"/>
              <a:t>Please refer to our paper for more details on the</a:t>
            </a:r>
            <a:r>
              <a:rPr lang="en-US" baseline="0" dirty="0"/>
              <a:t> </a:t>
            </a:r>
            <a:r>
              <a:rPr lang="en-US" dirty="0"/>
              <a:t>feature engineering process.</a:t>
            </a:r>
            <a:endParaRPr lang="en-US" baseline="0" dirty="0"/>
          </a:p>
          <a:p>
            <a:endParaRPr lang="en-US" baseline="0" dirty="0"/>
          </a:p>
          <a:p>
            <a:r>
              <a:rPr lang="en-US" baseline="0" dirty="0"/>
              <a:t>-----------------------------------------</a:t>
            </a:r>
          </a:p>
          <a:p>
            <a:r>
              <a:rPr lang="en-US" b="0" baseline="0" dirty="0"/>
              <a:t>*CV literature: </a:t>
            </a:r>
            <a:r>
              <a:rPr lang="en-US" b="0" dirty="0"/>
              <a:t>pairwise joints differences, joints orientations, surface normals, depth occupancy patterns, and histograms composed of these features.</a:t>
            </a:r>
          </a:p>
          <a:p>
            <a:endParaRPr lang="en-US" b="0" dirty="0"/>
          </a:p>
          <a:p>
            <a:r>
              <a:rPr lang="en-US" b="0" baseline="0" dirty="0"/>
              <a:t>*EagleSense paper: layer areas, layer contour counts, layer maximal distances and areas, intra-layer positions, inter-layer positions, body extremities (count), infrared of devices</a:t>
            </a:r>
            <a:endParaRPr lang="en-US" baseline="0" dirty="0"/>
          </a:p>
        </p:txBody>
      </p:sp>
      <p:sp>
        <p:nvSpPr>
          <p:cNvPr id="4" name="Slide Number Placeholder 3"/>
          <p:cNvSpPr>
            <a:spLocks noGrp="1"/>
          </p:cNvSpPr>
          <p:nvPr>
            <p:ph type="sldNum" sz="quarter" idx="10"/>
          </p:nvPr>
        </p:nvSpPr>
        <p:spPr/>
        <p:txBody>
          <a:bodyPr/>
          <a:lstStyle/>
          <a:p>
            <a:fld id="{FA11F5D9-A987-4604-940B-8E4725D2F907}" type="slidenum">
              <a:rPr lang="en-US" smtClean="0"/>
              <a:t>45</a:t>
            </a:fld>
            <a:endParaRPr lang="en-US"/>
          </a:p>
        </p:txBody>
      </p:sp>
    </p:spTree>
    <p:extLst>
      <p:ext uri="{BB962C8B-B14F-4D97-AF65-F5344CB8AC3E}">
        <p14:creationId xmlns:p14="http://schemas.microsoft.com/office/powerpoint/2010/main" val="6504317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 recognize devices</a:t>
            </a:r>
            <a:r>
              <a:rPr lang="en-US" baseline="0" dirty="0"/>
              <a:t> from the depth and infrared silhouettes, we follow a similar approach from the HuddleLamp paper.</a:t>
            </a:r>
          </a:p>
        </p:txBody>
      </p:sp>
      <p:sp>
        <p:nvSpPr>
          <p:cNvPr id="4" name="Slide Number Placeholder 3"/>
          <p:cNvSpPr>
            <a:spLocks noGrp="1"/>
          </p:cNvSpPr>
          <p:nvPr>
            <p:ph type="sldNum" sz="quarter" idx="10"/>
          </p:nvPr>
        </p:nvSpPr>
        <p:spPr/>
        <p:txBody>
          <a:bodyPr/>
          <a:lstStyle/>
          <a:p>
            <a:fld id="{FA11F5D9-A987-4604-940B-8E4725D2F907}" type="slidenum">
              <a:rPr lang="en-US" smtClean="0"/>
              <a:t>46</a:t>
            </a:fld>
            <a:endParaRPr lang="en-US"/>
          </a:p>
        </p:txBody>
      </p:sp>
    </p:spTree>
    <p:extLst>
      <p:ext uri="{BB962C8B-B14F-4D97-AF65-F5344CB8AC3E}">
        <p14:creationId xmlns:p14="http://schemas.microsoft.com/office/powerpoint/2010/main" val="7055376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We extract 5 convexity defects from the silhouette outside of the head layer …</a:t>
            </a:r>
          </a:p>
        </p:txBody>
      </p:sp>
      <p:sp>
        <p:nvSpPr>
          <p:cNvPr id="4" name="Slide Number Placeholder 3"/>
          <p:cNvSpPr>
            <a:spLocks noGrp="1"/>
          </p:cNvSpPr>
          <p:nvPr>
            <p:ph type="sldNum" sz="quarter" idx="10"/>
          </p:nvPr>
        </p:nvSpPr>
        <p:spPr/>
        <p:txBody>
          <a:bodyPr/>
          <a:lstStyle/>
          <a:p>
            <a:fld id="{FA11F5D9-A987-4604-940B-8E4725D2F907}" type="slidenum">
              <a:rPr lang="en-US" smtClean="0"/>
              <a:t>47</a:t>
            </a:fld>
            <a:endParaRPr lang="en-US"/>
          </a:p>
        </p:txBody>
      </p:sp>
    </p:spTree>
    <p:extLst>
      <p:ext uri="{BB962C8B-B14F-4D97-AF65-F5344CB8AC3E}">
        <p14:creationId xmlns:p14="http://schemas.microsoft.com/office/powerpoint/2010/main" val="4005574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a:t>
            </a:r>
            <a:r>
              <a:rPr lang="en-US" baseline="0" dirty="0"/>
              <a:t>and calculate the area of low infrared pixels in these regions, which potentially map to the location of mobile devices.</a:t>
            </a:r>
          </a:p>
        </p:txBody>
      </p:sp>
      <p:sp>
        <p:nvSpPr>
          <p:cNvPr id="4" name="Slide Number Placeholder 3"/>
          <p:cNvSpPr>
            <a:spLocks noGrp="1"/>
          </p:cNvSpPr>
          <p:nvPr>
            <p:ph type="sldNum" sz="quarter" idx="10"/>
          </p:nvPr>
        </p:nvSpPr>
        <p:spPr/>
        <p:txBody>
          <a:bodyPr/>
          <a:lstStyle/>
          <a:p>
            <a:fld id="{FA11F5D9-A987-4604-940B-8E4725D2F907}" type="slidenum">
              <a:rPr lang="en-US" smtClean="0"/>
              <a:t>48</a:t>
            </a:fld>
            <a:endParaRPr lang="en-US"/>
          </a:p>
        </p:txBody>
      </p:sp>
    </p:spTree>
    <p:extLst>
      <p:ext uri="{BB962C8B-B14F-4D97-AF65-F5344CB8AC3E}">
        <p14:creationId xmlns:p14="http://schemas.microsoft.com/office/powerpoint/2010/main" val="12123523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We use these features to recognize the type of devices or objects in use, and we hypothesized that the larger the device the greater the amount of low infrared reflectance from such device.</a:t>
            </a:r>
          </a:p>
        </p:txBody>
      </p:sp>
      <p:sp>
        <p:nvSpPr>
          <p:cNvPr id="4" name="Slide Number Placeholder 3"/>
          <p:cNvSpPr>
            <a:spLocks noGrp="1"/>
          </p:cNvSpPr>
          <p:nvPr>
            <p:ph type="sldNum" sz="quarter" idx="10"/>
          </p:nvPr>
        </p:nvSpPr>
        <p:spPr/>
        <p:txBody>
          <a:bodyPr/>
          <a:lstStyle/>
          <a:p>
            <a:fld id="{FA11F5D9-A987-4604-940B-8E4725D2F907}" type="slidenum">
              <a:rPr lang="en-US" smtClean="0"/>
              <a:t>49</a:t>
            </a:fld>
            <a:endParaRPr lang="en-US"/>
          </a:p>
        </p:txBody>
      </p:sp>
    </p:spTree>
    <p:extLst>
      <p:ext uri="{BB962C8B-B14F-4D97-AF65-F5344CB8AC3E}">
        <p14:creationId xmlns:p14="http://schemas.microsoft.com/office/powerpoint/2010/main" val="231230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Further, smart devices increasingly leverage proxemic information about our surrounding environment, such as the location of people and devices.</a:t>
            </a:r>
          </a:p>
        </p:txBody>
      </p:sp>
      <p:sp>
        <p:nvSpPr>
          <p:cNvPr id="4" name="Slide Number Placeholder 3"/>
          <p:cNvSpPr>
            <a:spLocks noGrp="1"/>
          </p:cNvSpPr>
          <p:nvPr>
            <p:ph type="sldNum" sz="quarter" idx="10"/>
          </p:nvPr>
        </p:nvSpPr>
        <p:spPr/>
        <p:txBody>
          <a:bodyPr/>
          <a:lstStyle/>
          <a:p>
            <a:fld id="{FA11F5D9-A987-4604-940B-8E4725D2F907}" type="slidenum">
              <a:rPr lang="en-US" smtClean="0"/>
              <a:t>5</a:t>
            </a:fld>
            <a:endParaRPr lang="en-US"/>
          </a:p>
        </p:txBody>
      </p:sp>
    </p:spTree>
    <p:extLst>
      <p:ext uri="{BB962C8B-B14F-4D97-AF65-F5344CB8AC3E}">
        <p14:creationId xmlns:p14="http://schemas.microsoft.com/office/powerpoint/2010/main" val="2646213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Lastly, we employ parallel computation with the gradient boosting trees system XGBoost for real-time posture and activity recognition from single depth and infrared images.</a:t>
            </a:r>
          </a:p>
          <a:p>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50</a:t>
            </a:fld>
            <a:endParaRPr lang="en-US"/>
          </a:p>
        </p:txBody>
      </p:sp>
    </p:spTree>
    <p:extLst>
      <p:ext uri="{BB962C8B-B14F-4D97-AF65-F5344CB8AC3E}">
        <p14:creationId xmlns:p14="http://schemas.microsoft.com/office/powerpoint/2010/main" val="26873568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 evaluate </a:t>
            </a:r>
            <a:r>
              <a:rPr lang="en-US" dirty="0" err="1"/>
              <a:t>EagleSense’s</a:t>
            </a:r>
            <a:r>
              <a:rPr lang="en-US" dirty="0"/>
              <a:t> real-time recognition</a:t>
            </a:r>
            <a:r>
              <a:rPr lang="en-US" baseline="0" dirty="0"/>
              <a:t> accuracy, w</a:t>
            </a:r>
            <a:r>
              <a:rPr lang="en-US" dirty="0"/>
              <a:t>e ran </a:t>
            </a:r>
            <a:r>
              <a:rPr lang="en-US" baseline="0" dirty="0"/>
              <a:t>a study consisting of twelve participants, where we asked each of them to perform tasks involving these six different postures and activities for six minutes.</a:t>
            </a:r>
          </a:p>
          <a:p>
            <a:endParaRPr lang="en-US" dirty="0"/>
          </a:p>
          <a:p>
            <a:r>
              <a:rPr lang="en-US" dirty="0"/>
              <a:t>The participants used their own mobile phones</a:t>
            </a:r>
            <a:r>
              <a:rPr lang="en-US" baseline="0" dirty="0"/>
              <a:t> but used the same tablet that was provided by the study instructor.</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51</a:t>
            </a:fld>
            <a:endParaRPr lang="en-US"/>
          </a:p>
        </p:txBody>
      </p:sp>
    </p:spTree>
    <p:extLst>
      <p:ext uri="{BB962C8B-B14F-4D97-AF65-F5344CB8AC3E}">
        <p14:creationId xmlns:p14="http://schemas.microsoft.com/office/powerpoint/2010/main" val="26245665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followed</a:t>
            </a:r>
            <a:r>
              <a:rPr lang="en-US" baseline="0" dirty="0"/>
              <a:t> the same cross-subject testing procedure in related activity</a:t>
            </a:r>
            <a:r>
              <a:rPr lang="zh-TW" altLang="en-US" baseline="0" dirty="0"/>
              <a:t> </a:t>
            </a:r>
            <a:r>
              <a:rPr lang="en-US" altLang="zh-TW" baseline="0" dirty="0"/>
              <a:t>recognition </a:t>
            </a:r>
            <a:r>
              <a:rPr lang="en-US" baseline="0" dirty="0"/>
              <a:t>literature.</a:t>
            </a:r>
          </a:p>
          <a:p>
            <a:endParaRPr lang="en-US" baseline="0" dirty="0"/>
          </a:p>
          <a:p>
            <a:r>
              <a:rPr lang="en-US" baseline="0" dirty="0"/>
              <a:t>In this test, the dataset was divided equally into halves by participant, into the training and testing sets.</a:t>
            </a:r>
          </a:p>
          <a:p>
            <a:endParaRPr lang="en-US" baseline="0" dirty="0"/>
          </a:p>
          <a:p>
            <a:r>
              <a:rPr lang="en-US" baseline="0" dirty="0"/>
              <a:t>The confusion matrix shows the recognition accuracy, and all but the “using phone” category scored highly at over 90% accuracy.</a:t>
            </a:r>
          </a:p>
        </p:txBody>
      </p:sp>
      <p:sp>
        <p:nvSpPr>
          <p:cNvPr id="4" name="Slide Number Placeholder 3"/>
          <p:cNvSpPr>
            <a:spLocks noGrp="1"/>
          </p:cNvSpPr>
          <p:nvPr>
            <p:ph type="sldNum" sz="quarter" idx="10"/>
          </p:nvPr>
        </p:nvSpPr>
        <p:spPr/>
        <p:txBody>
          <a:bodyPr/>
          <a:lstStyle/>
          <a:p>
            <a:fld id="{FA11F5D9-A987-4604-940B-8E4725D2F907}" type="slidenum">
              <a:rPr lang="en-US" smtClean="0"/>
              <a:t>52</a:t>
            </a:fld>
            <a:endParaRPr lang="en-US"/>
          </a:p>
        </p:txBody>
      </p:sp>
    </p:spTree>
    <p:extLst>
      <p:ext uri="{BB962C8B-B14F-4D97-AF65-F5344CB8AC3E}">
        <p14:creationId xmlns:p14="http://schemas.microsoft.com/office/powerpoint/2010/main" val="6271926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We also ran the same test on all cross-subject combinations and obtained similar results.</a:t>
            </a:r>
          </a:p>
          <a:p>
            <a:endParaRPr lang="en-US" dirty="0"/>
          </a:p>
          <a:p>
            <a:r>
              <a:rPr lang="en-US" dirty="0"/>
              <a:t>The</a:t>
            </a:r>
            <a:r>
              <a:rPr lang="en-US" baseline="0" dirty="0"/>
              <a:t> strength of EagleSense is that the recognition accuracy is very good for the most parts, but it’s less robust at recognizing phones and tablets in free motion, which we really want for ad hoc interactive spaces, where people can either bring the devices or pick up nearby devices and are immediately tracked.</a:t>
            </a:r>
          </a:p>
        </p:txBody>
      </p:sp>
      <p:sp>
        <p:nvSpPr>
          <p:cNvPr id="4" name="Slide Number Placeholder 3"/>
          <p:cNvSpPr>
            <a:spLocks noGrp="1"/>
          </p:cNvSpPr>
          <p:nvPr>
            <p:ph type="sldNum" sz="quarter" idx="10"/>
          </p:nvPr>
        </p:nvSpPr>
        <p:spPr/>
        <p:txBody>
          <a:bodyPr/>
          <a:lstStyle/>
          <a:p>
            <a:fld id="{FA11F5D9-A987-4604-940B-8E4725D2F907}" type="slidenum">
              <a:rPr lang="en-US" smtClean="0"/>
              <a:t>53</a:t>
            </a:fld>
            <a:endParaRPr lang="en-US"/>
          </a:p>
        </p:txBody>
      </p:sp>
    </p:spTree>
    <p:extLst>
      <p:ext uri="{BB962C8B-B14F-4D97-AF65-F5344CB8AC3E}">
        <p14:creationId xmlns:p14="http://schemas.microsoft.com/office/powerpoint/2010/main" val="40471716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Here is another figure of the recognition accuracy. The blue columns are the result when infrared features are included, and orange columns are the results when they aren’t included.</a:t>
            </a:r>
          </a:p>
          <a:p>
            <a:endParaRPr lang="en-US" baseline="0" dirty="0"/>
          </a:p>
          <a:p>
            <a:r>
              <a:rPr lang="en-US" baseline="0" dirty="0"/>
              <a:t>On the x-axis are the different classification classes</a:t>
            </a:r>
          </a:p>
          <a:p>
            <a:endParaRPr lang="en-US" baseline="0" dirty="0"/>
          </a:p>
          <a:p>
            <a:r>
              <a:rPr lang="en-US" baseline="0" dirty="0"/>
              <a:t>On the y-axis is the recognition accuracy.</a:t>
            </a:r>
          </a:p>
          <a:p>
            <a:endParaRPr lang="en-US" baseline="0" dirty="0"/>
          </a:p>
          <a:p>
            <a:r>
              <a:rPr lang="en-US" baseline="0" dirty="0"/>
              <a:t>It really shows the EagleSense strength at recognizing human postures in real-time.</a:t>
            </a:r>
          </a:p>
        </p:txBody>
      </p:sp>
      <p:sp>
        <p:nvSpPr>
          <p:cNvPr id="4" name="Slide Number Placeholder 3"/>
          <p:cNvSpPr>
            <a:spLocks noGrp="1"/>
          </p:cNvSpPr>
          <p:nvPr>
            <p:ph type="sldNum" sz="quarter" idx="10"/>
          </p:nvPr>
        </p:nvSpPr>
        <p:spPr/>
        <p:txBody>
          <a:bodyPr/>
          <a:lstStyle/>
          <a:p>
            <a:fld id="{FA11F5D9-A987-4604-940B-8E4725D2F907}" type="slidenum">
              <a:rPr lang="en-US" smtClean="0"/>
              <a:t>54</a:t>
            </a:fld>
            <a:endParaRPr lang="en-US"/>
          </a:p>
        </p:txBody>
      </p:sp>
    </p:spTree>
    <p:extLst>
      <p:ext uri="{BB962C8B-B14F-4D97-AF65-F5344CB8AC3E}">
        <p14:creationId xmlns:p14="http://schemas.microsoft.com/office/powerpoint/2010/main" val="11267969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We found that it’s difficult to recognize mobile phones in ad-hoc interactive spaces by using the amount of low infrared reflectance.</a:t>
            </a:r>
          </a:p>
          <a:p>
            <a:endParaRPr lang="en-US" baseline="0" dirty="0"/>
          </a:p>
          <a:p>
            <a:r>
              <a:rPr lang="en-US" baseline="0" dirty="0"/>
              <a:t>In the “using phone” category, there was only a small increase in accuracy – at about 10% increase compared to that of “using tablet”’ at 33%  – when our proposed infrared features are included.</a:t>
            </a:r>
          </a:p>
          <a:p>
            <a:endParaRPr lang="en-US" baseline="0" dirty="0"/>
          </a:p>
          <a:p>
            <a:r>
              <a:rPr lang="en-US" baseline="0" dirty="0"/>
              <a:t>This was because that mobile phones have much smaller display and frame sizes compared to tablets, hence smaller areas of low infrared reflectance, as well as various holding orientations and usage patterns from different participants in the dataset.</a:t>
            </a:r>
          </a:p>
          <a:p>
            <a:endParaRPr lang="en-US" baseline="0" dirty="0"/>
          </a:p>
        </p:txBody>
      </p:sp>
      <p:sp>
        <p:nvSpPr>
          <p:cNvPr id="4" name="Slide Number Placeholder 3"/>
          <p:cNvSpPr>
            <a:spLocks noGrp="1"/>
          </p:cNvSpPr>
          <p:nvPr>
            <p:ph type="sldNum" sz="quarter" idx="10"/>
          </p:nvPr>
        </p:nvSpPr>
        <p:spPr/>
        <p:txBody>
          <a:bodyPr/>
          <a:lstStyle/>
          <a:p>
            <a:fld id="{FA11F5D9-A987-4604-940B-8E4725D2F907}" type="slidenum">
              <a:rPr lang="en-US" smtClean="0"/>
              <a:t>55</a:t>
            </a:fld>
            <a:endParaRPr lang="en-US"/>
          </a:p>
        </p:txBody>
      </p:sp>
    </p:spTree>
    <p:extLst>
      <p:ext uri="{BB962C8B-B14F-4D97-AF65-F5344CB8AC3E}">
        <p14:creationId xmlns:p14="http://schemas.microsoft.com/office/powerpoint/2010/main" val="42332595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With EagleSense, developers</a:t>
            </a:r>
            <a:r>
              <a:rPr lang="en-US" baseline="0" dirty="0"/>
              <a:t> </a:t>
            </a:r>
            <a:r>
              <a:rPr lang="en-US" dirty="0"/>
              <a:t>can start crafting</a:t>
            </a:r>
            <a:r>
              <a:rPr lang="en-US" baseline="0" dirty="0"/>
              <a:t> ad-hoc cross-device applications that sense the presence of people and devices (click next slide - </a:t>
            </a:r>
            <a:r>
              <a:rPr lang="en-US" baseline="0" dirty="0" err="1"/>
              <a:t>autoplay</a:t>
            </a:r>
            <a:r>
              <a:rPr lang="en-US" baseline="0" dirty="0"/>
              <a:t>)</a:t>
            </a:r>
          </a:p>
          <a:p>
            <a:endParaRPr lang="en-US" baseline="0" dirty="0"/>
          </a:p>
        </p:txBody>
      </p:sp>
      <p:sp>
        <p:nvSpPr>
          <p:cNvPr id="4" name="Slide Number Placeholder 3"/>
          <p:cNvSpPr>
            <a:spLocks noGrp="1"/>
          </p:cNvSpPr>
          <p:nvPr>
            <p:ph type="sldNum" sz="quarter" idx="10"/>
          </p:nvPr>
        </p:nvSpPr>
        <p:spPr/>
        <p:txBody>
          <a:bodyPr/>
          <a:lstStyle/>
          <a:p>
            <a:fld id="{FA11F5D9-A987-4604-940B-8E4725D2F907}" type="slidenum">
              <a:rPr lang="en-US" smtClean="0"/>
              <a:t>56</a:t>
            </a:fld>
            <a:endParaRPr lang="en-US"/>
          </a:p>
        </p:txBody>
      </p:sp>
    </p:spTree>
    <p:extLst>
      <p:ext uri="{BB962C8B-B14F-4D97-AF65-F5344CB8AC3E}">
        <p14:creationId xmlns:p14="http://schemas.microsoft.com/office/powerpoint/2010/main" val="41269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For example, applications cannot only track people in spaces ... but also empower users to initiate and guide collocated, cross-device collaborative tasks.</a:t>
            </a:r>
          </a:p>
          <a:p>
            <a:endParaRPr lang="en-US" baseline="0" dirty="0"/>
          </a:p>
          <a:p>
            <a:r>
              <a:rPr lang="en-US" baseline="0" dirty="0"/>
              <a:t>Although the tracking of people is fairly robust, EagleSense can fail to segment people in close proximity and sense the presence of devices, as previously discussed.</a:t>
            </a:r>
          </a:p>
          <a:p>
            <a:endParaRPr lang="en-US" baseline="0" dirty="0"/>
          </a:p>
        </p:txBody>
      </p:sp>
      <p:sp>
        <p:nvSpPr>
          <p:cNvPr id="4" name="Slide Number Placeholder 3"/>
          <p:cNvSpPr>
            <a:spLocks noGrp="1"/>
          </p:cNvSpPr>
          <p:nvPr>
            <p:ph type="sldNum" sz="quarter" idx="10"/>
          </p:nvPr>
        </p:nvSpPr>
        <p:spPr/>
        <p:txBody>
          <a:bodyPr/>
          <a:lstStyle/>
          <a:p>
            <a:fld id="{FA11F5D9-A987-4604-940B-8E4725D2F907}" type="slidenum">
              <a:rPr lang="en-US" smtClean="0"/>
              <a:t>57</a:t>
            </a:fld>
            <a:endParaRPr lang="en-US"/>
          </a:p>
        </p:txBody>
      </p:sp>
    </p:spTree>
    <p:extLst>
      <p:ext uri="{BB962C8B-B14F-4D97-AF65-F5344CB8AC3E}">
        <p14:creationId xmlns:p14="http://schemas.microsoft.com/office/powerpoint/2010/main" val="37567271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EagleSense abstracts the sensing infrastructure into high level data representations, so that interested researchers or developers don’t need to engineer such tracking infrastructure from scratch.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FA11F5D9-A987-4604-940B-8E4725D2F907}" type="slidenum">
              <a:rPr lang="en-US" smtClean="0"/>
              <a:t>58</a:t>
            </a:fld>
            <a:endParaRPr lang="en-US"/>
          </a:p>
        </p:txBody>
      </p:sp>
    </p:spTree>
    <p:extLst>
      <p:ext uri="{BB962C8B-B14F-4D97-AF65-F5344CB8AC3E}">
        <p14:creationId xmlns:p14="http://schemas.microsoft.com/office/powerpoint/2010/main" val="13320668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provides a RESTful API for accessing the real-time tracking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aseline="0" dirty="0"/>
              <a:t>Using the EagleSense API, we can build new web-based </a:t>
            </a:r>
            <a:r>
              <a:rPr lang="en-US" dirty="0"/>
              <a:t>applications</a:t>
            </a:r>
            <a:r>
              <a:rPr lang="en-US" baseline="0" dirty="0"/>
              <a:t>, as shown in the following two examples</a:t>
            </a:r>
            <a:r>
              <a:rPr lang="en-US" dirty="0"/>
              <a:t>.</a:t>
            </a:r>
          </a:p>
        </p:txBody>
      </p:sp>
      <p:sp>
        <p:nvSpPr>
          <p:cNvPr id="4" name="Slide Number Placeholder 3"/>
          <p:cNvSpPr>
            <a:spLocks noGrp="1"/>
          </p:cNvSpPr>
          <p:nvPr>
            <p:ph type="sldNum" sz="quarter" idx="10"/>
          </p:nvPr>
        </p:nvSpPr>
        <p:spPr/>
        <p:txBody>
          <a:bodyPr/>
          <a:lstStyle/>
          <a:p>
            <a:fld id="{FA11F5D9-A987-4604-940B-8E4725D2F907}" type="slidenum">
              <a:rPr lang="en-US" smtClean="0"/>
              <a:t>59</a:t>
            </a:fld>
            <a:endParaRPr lang="en-US"/>
          </a:p>
        </p:txBody>
      </p:sp>
    </p:spTree>
    <p:extLst>
      <p:ext uri="{BB962C8B-B14F-4D97-AF65-F5344CB8AC3E}">
        <p14:creationId xmlns:p14="http://schemas.microsoft.com/office/powerpoint/2010/main" val="1277332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And over the past few years, an array of cross-device interaction techniques have been proposed to support these kinds of device ecologies and interactive spaces.</a:t>
            </a:r>
            <a:endParaRPr lang="en-US" dirty="0"/>
          </a:p>
          <a:p>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6</a:t>
            </a:fld>
            <a:endParaRPr lang="en-US"/>
          </a:p>
        </p:txBody>
      </p:sp>
    </p:spTree>
    <p:extLst>
      <p:ext uri="{BB962C8B-B14F-4D97-AF65-F5344CB8AC3E}">
        <p14:creationId xmlns:p14="http://schemas.microsoft.com/office/powerpoint/2010/main" val="39696100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a:t>
            </a:r>
            <a:r>
              <a:rPr lang="en-US" baseline="0" dirty="0"/>
              <a:t> first one is a tracking visualization of users and a real-time panel that displays the device status in the space.</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60</a:t>
            </a:fld>
            <a:endParaRPr lang="en-US"/>
          </a:p>
        </p:txBody>
      </p:sp>
    </p:spTree>
    <p:extLst>
      <p:ext uri="{BB962C8B-B14F-4D97-AF65-F5344CB8AC3E}">
        <p14:creationId xmlns:p14="http://schemas.microsoft.com/office/powerpoint/2010/main" val="5147600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a:t>
            </a:r>
          </a:p>
          <a:p>
            <a:endParaRPr lang="en-US" baseline="0" dirty="0"/>
          </a:p>
          <a:p>
            <a:r>
              <a:rPr lang="en-US" baseline="0" dirty="0"/>
              <a:t>Its shows the walking trajectory of the user and displays information on the right of the visualization about the devices that he is currently using.</a:t>
            </a:r>
          </a:p>
        </p:txBody>
      </p:sp>
      <p:sp>
        <p:nvSpPr>
          <p:cNvPr id="4" name="Slide Number Placeholder 3"/>
          <p:cNvSpPr>
            <a:spLocks noGrp="1"/>
          </p:cNvSpPr>
          <p:nvPr>
            <p:ph type="sldNum" sz="quarter" idx="10"/>
          </p:nvPr>
        </p:nvSpPr>
        <p:spPr/>
        <p:txBody>
          <a:bodyPr/>
          <a:lstStyle/>
          <a:p>
            <a:fld id="{FA11F5D9-A987-4604-940B-8E4725D2F907}" type="slidenum">
              <a:rPr lang="en-US" smtClean="0"/>
              <a:t>61</a:t>
            </a:fld>
            <a:endParaRPr lang="en-US"/>
          </a:p>
        </p:txBody>
      </p:sp>
    </p:spTree>
    <p:extLst>
      <p:ext uri="{BB962C8B-B14F-4D97-AF65-F5344CB8AC3E}">
        <p14:creationId xmlns:p14="http://schemas.microsoft.com/office/powerpoint/2010/main" val="42722099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second</a:t>
            </a:r>
            <a:r>
              <a:rPr lang="en-US" baseline="0" dirty="0"/>
              <a:t> application is a mechanism for opting-in and –out of tracking in interactive systems. Thus, users can have control over the interaction.</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62</a:t>
            </a:fld>
            <a:endParaRPr lang="en-US"/>
          </a:p>
        </p:txBody>
      </p:sp>
    </p:spTree>
    <p:extLst>
      <p:ext uri="{BB962C8B-B14F-4D97-AF65-F5344CB8AC3E}">
        <p14:creationId xmlns:p14="http://schemas.microsoft.com/office/powerpoint/2010/main" val="22026016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First, the user opts-in</a:t>
            </a:r>
            <a:r>
              <a:rPr lang="en-US" baseline="0" dirty="0"/>
              <a:t> to the interactive game using the pointing posture. (click on the next slide - </a:t>
            </a:r>
            <a:r>
              <a:rPr lang="en-US" baseline="0" dirty="0" err="1"/>
              <a:t>autoplay</a:t>
            </a:r>
            <a:r>
              <a:rPr lang="en-US" baseline="0" dirty="0"/>
              <a:t>)</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63</a:t>
            </a:fld>
            <a:endParaRPr lang="en-US"/>
          </a:p>
        </p:txBody>
      </p:sp>
    </p:spTree>
    <p:extLst>
      <p:ext uri="{BB962C8B-B14F-4D97-AF65-F5344CB8AC3E}">
        <p14:creationId xmlns:p14="http://schemas.microsoft.com/office/powerpoint/2010/main" val="19548496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Later,</a:t>
            </a:r>
            <a:r>
              <a:rPr lang="en-US" baseline="0" dirty="0"/>
              <a:t> the interaction can be paused when the user turns away from the game display.</a:t>
            </a:r>
          </a:p>
          <a:p>
            <a:endParaRPr lang="en-US" baseline="0" dirty="0"/>
          </a:p>
          <a:p>
            <a:r>
              <a:rPr lang="en-US" dirty="0"/>
              <a:t>The</a:t>
            </a:r>
            <a:r>
              <a:rPr lang="en-US" baseline="0" dirty="0"/>
              <a:t> user can opt back into the game interaction by turning back to the display and pointing to it again.</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64</a:t>
            </a:fld>
            <a:endParaRPr lang="en-US"/>
          </a:p>
        </p:txBody>
      </p:sp>
    </p:spTree>
    <p:extLst>
      <p:ext uri="{BB962C8B-B14F-4D97-AF65-F5344CB8AC3E}">
        <p14:creationId xmlns:p14="http://schemas.microsoft.com/office/powerpoint/2010/main" val="4927459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Finally,</a:t>
            </a:r>
            <a:r>
              <a:rPr lang="en-US" baseline="0" dirty="0"/>
              <a:t> I’d like to discuss some limitations and future work.</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65</a:t>
            </a:fld>
            <a:endParaRPr lang="en-US"/>
          </a:p>
        </p:txBody>
      </p:sp>
    </p:spTree>
    <p:extLst>
      <p:ext uri="{BB962C8B-B14F-4D97-AF65-F5344CB8AC3E}">
        <p14:creationId xmlns:p14="http://schemas.microsoft.com/office/powerpoint/2010/main" val="13530743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First, we really only captured a small subset of</a:t>
            </a:r>
            <a:r>
              <a:rPr lang="en-US" baseline="0" dirty="0"/>
              <a:t> potential action spaces due to limited study scenarios, but we couldn’t find any open dataset with a similar goal as ours, hence our work is a first step towards designing and developing interaction techniques that leverage top-down sensing infrastructures like the EagleSense.</a:t>
            </a:r>
          </a:p>
          <a:p>
            <a:r>
              <a:rPr lang="en-US" baseline="0" dirty="0"/>
              <a:t> </a:t>
            </a:r>
          </a:p>
          <a:p>
            <a:r>
              <a:rPr lang="en-US" baseline="0" dirty="0"/>
              <a:t>We also didn’t include RGB images, which could yield novel results when trained with the state-of-the-art deep neural networks architectures, such as Mask R-CNN, to enable pixel-level image segmentation into people and devices.</a:t>
            </a:r>
          </a:p>
        </p:txBody>
      </p:sp>
      <p:sp>
        <p:nvSpPr>
          <p:cNvPr id="4" name="Slide Number Placeholder 3"/>
          <p:cNvSpPr>
            <a:spLocks noGrp="1"/>
          </p:cNvSpPr>
          <p:nvPr>
            <p:ph type="sldNum" sz="quarter" idx="10"/>
          </p:nvPr>
        </p:nvSpPr>
        <p:spPr/>
        <p:txBody>
          <a:bodyPr/>
          <a:lstStyle/>
          <a:p>
            <a:fld id="{FA11F5D9-A987-4604-940B-8E4725D2F907}" type="slidenum">
              <a:rPr lang="en-US" smtClean="0"/>
              <a:t>66</a:t>
            </a:fld>
            <a:endParaRPr lang="en-US"/>
          </a:p>
        </p:txBody>
      </p:sp>
    </p:spTree>
    <p:extLst>
      <p:ext uri="{BB962C8B-B14F-4D97-AF65-F5344CB8AC3E}">
        <p14:creationId xmlns:p14="http://schemas.microsoft.com/office/powerpoint/2010/main" val="4298847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In future work</a:t>
            </a:r>
            <a:r>
              <a:rPr lang="en-US" baseline="0" dirty="0"/>
              <a:t>, we want to include support for other devices and ecologies at scale, as well as automatically recognizing small-group formations (such as f-formations) and space models (such as Gradual Engagement), or more precise cross-device interaction.</a:t>
            </a:r>
          </a:p>
        </p:txBody>
      </p:sp>
      <p:sp>
        <p:nvSpPr>
          <p:cNvPr id="4" name="Slide Number Placeholder 3"/>
          <p:cNvSpPr>
            <a:spLocks noGrp="1"/>
          </p:cNvSpPr>
          <p:nvPr>
            <p:ph type="sldNum" sz="quarter" idx="10"/>
          </p:nvPr>
        </p:nvSpPr>
        <p:spPr/>
        <p:txBody>
          <a:bodyPr/>
          <a:lstStyle/>
          <a:p>
            <a:fld id="{FA11F5D9-A987-4604-940B-8E4725D2F907}" type="slidenum">
              <a:rPr lang="en-US" smtClean="0"/>
              <a:t>67</a:t>
            </a:fld>
            <a:endParaRPr lang="en-US"/>
          </a:p>
        </p:txBody>
      </p:sp>
    </p:spTree>
    <p:extLst>
      <p:ext uri="{BB962C8B-B14F-4D97-AF65-F5344CB8AC3E}">
        <p14:creationId xmlns:p14="http://schemas.microsoft.com/office/powerpoint/2010/main" val="34056993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expect our methodology</a:t>
            </a:r>
            <a:r>
              <a:rPr lang="en-US" baseline="0" dirty="0"/>
              <a:t> to generalize well to new environments, and all the user movements displayed in the demonstration videos in this presentation were not included as a part of the training data for the recognition model, but we haven’t yet truly validated the system in the wild, which would allow us to further improve the EagleSense system through iterative testing.</a:t>
            </a:r>
          </a:p>
          <a:p>
            <a:endParaRPr lang="en-US" baseline="0" dirty="0"/>
          </a:p>
          <a:p>
            <a:r>
              <a:rPr lang="en-US" baseline="0" dirty="0"/>
              <a:t>We also like to invite developers and researchers to evaluate the usability of the system.</a:t>
            </a:r>
          </a:p>
        </p:txBody>
      </p:sp>
      <p:sp>
        <p:nvSpPr>
          <p:cNvPr id="4" name="Slide Number Placeholder 3"/>
          <p:cNvSpPr>
            <a:spLocks noGrp="1"/>
          </p:cNvSpPr>
          <p:nvPr>
            <p:ph type="sldNum" sz="quarter" idx="10"/>
          </p:nvPr>
        </p:nvSpPr>
        <p:spPr/>
        <p:txBody>
          <a:bodyPr/>
          <a:lstStyle/>
          <a:p>
            <a:fld id="{FA11F5D9-A987-4604-940B-8E4725D2F907}" type="slidenum">
              <a:rPr lang="en-US" smtClean="0"/>
              <a:t>68</a:t>
            </a:fld>
            <a:endParaRPr lang="en-US"/>
          </a:p>
        </p:txBody>
      </p:sp>
    </p:spTree>
    <p:extLst>
      <p:ext uri="{BB962C8B-B14F-4D97-AF65-F5344CB8AC3E}">
        <p14:creationId xmlns:p14="http://schemas.microsoft.com/office/powerpoint/2010/main" val="6311305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Also, as a part</a:t>
            </a:r>
            <a:r>
              <a:rPr lang="en-US" baseline="0" dirty="0"/>
              <a:t> of the future work, we would like to extend the infrastructure to enable ad-hoc device configurations and user-defined interactions in large interactive spaces.</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69</a:t>
            </a:fld>
            <a:endParaRPr lang="en-US"/>
          </a:p>
        </p:txBody>
      </p:sp>
    </p:spTree>
    <p:extLst>
      <p:ext uri="{BB962C8B-B14F-4D97-AF65-F5344CB8AC3E}">
        <p14:creationId xmlns:p14="http://schemas.microsoft.com/office/powerpoint/2010/main" val="1967470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The old computing paradigm was about a single user interacting with a single device … </a:t>
            </a:r>
          </a:p>
        </p:txBody>
      </p:sp>
      <p:sp>
        <p:nvSpPr>
          <p:cNvPr id="4" name="Slide Number Placeholder 3"/>
          <p:cNvSpPr>
            <a:spLocks noGrp="1"/>
          </p:cNvSpPr>
          <p:nvPr>
            <p:ph type="sldNum" sz="quarter" idx="10"/>
          </p:nvPr>
        </p:nvSpPr>
        <p:spPr/>
        <p:txBody>
          <a:bodyPr/>
          <a:lstStyle/>
          <a:p>
            <a:fld id="{FA11F5D9-A987-4604-940B-8E4725D2F907}" type="slidenum">
              <a:rPr lang="en-US" smtClean="0"/>
              <a:t>7</a:t>
            </a:fld>
            <a:endParaRPr lang="en-US"/>
          </a:p>
        </p:txBody>
      </p:sp>
    </p:spTree>
    <p:extLst>
      <p:ext uri="{BB962C8B-B14F-4D97-AF65-F5344CB8AC3E}">
        <p14:creationId xmlns:p14="http://schemas.microsoft.com/office/powerpoint/2010/main" val="25434676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 summarize, EagleSense</a:t>
            </a:r>
            <a:r>
              <a:rPr lang="en-US" baseline="0" dirty="0"/>
              <a:t> is a supporting infrastructure that provides human posture and activity recognition for cross-device applications in ad-hoc interactive spaces.</a:t>
            </a:r>
          </a:p>
          <a:p>
            <a:endParaRPr lang="en-US" baseline="0" dirty="0"/>
          </a:p>
          <a:p>
            <a:r>
              <a:rPr lang="en-US" baseline="0" dirty="0"/>
              <a:t>It also enables the exploration of new cross-device interaction techniques within such spaces.</a:t>
            </a:r>
          </a:p>
          <a:p>
            <a:endParaRPr lang="en-US" dirty="0"/>
          </a:p>
          <a:p>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70</a:t>
            </a:fld>
            <a:endParaRPr lang="en-US"/>
          </a:p>
        </p:txBody>
      </p:sp>
    </p:spTree>
    <p:extLst>
      <p:ext uri="{BB962C8B-B14F-4D97-AF65-F5344CB8AC3E}">
        <p14:creationId xmlns:p14="http://schemas.microsoft.com/office/powerpoint/2010/main" val="33068691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You can find out more details about EagleSense in our paper, and the project is open source on GitHub.</a:t>
            </a:r>
          </a:p>
          <a:p>
            <a:endParaRPr lang="en-US" baseline="0" dirty="0"/>
          </a:p>
          <a:p>
            <a:r>
              <a:rPr lang="en-US" dirty="0"/>
              <a:t>I am also starting my PhD</a:t>
            </a:r>
            <a:r>
              <a:rPr lang="en-US" baseline="0" dirty="0"/>
              <a:t> at Lancaster University, so you can also find me there.</a:t>
            </a:r>
            <a:endParaRPr lang="en-US" dirty="0"/>
          </a:p>
          <a:p>
            <a:endParaRPr lang="en-US" dirty="0"/>
          </a:p>
          <a:p>
            <a:r>
              <a:rPr lang="en-US" dirty="0"/>
              <a:t>Thank you for listening. </a:t>
            </a:r>
            <a:endParaRPr lang="en-US" baseline="0" dirty="0"/>
          </a:p>
          <a:p>
            <a:endParaRPr lang="en-US" baseline="0" dirty="0"/>
          </a:p>
          <a:p>
            <a:r>
              <a:rPr lang="en-US" baseline="0" dirty="0"/>
              <a:t>(next slide for notes)</a:t>
            </a:r>
          </a:p>
          <a:p>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71</a:t>
            </a:fld>
            <a:endParaRPr lang="en-US"/>
          </a:p>
        </p:txBody>
      </p:sp>
    </p:spTree>
    <p:extLst>
      <p:ext uri="{BB962C8B-B14F-4D97-AF65-F5344CB8AC3E}">
        <p14:creationId xmlns:p14="http://schemas.microsoft.com/office/powerpoint/2010/main" val="9543014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cross-device: EagleSense as an enabling infrastructure, can combine with other cross-device application frameworks like Conductor</a:t>
            </a:r>
            <a:r>
              <a:rPr lang="zh-TW" altLang="en-US" baseline="0" dirty="0"/>
              <a:t> </a:t>
            </a:r>
            <a:r>
              <a:rPr lang="en-US" altLang="zh-TW" baseline="0" dirty="0"/>
              <a:t>or Panelrama.</a:t>
            </a:r>
          </a:p>
          <a:p>
            <a:endParaRPr lang="en-US" baseline="0" dirty="0"/>
          </a:p>
          <a:p>
            <a:r>
              <a:rPr lang="en-US" dirty="0"/>
              <a:t>setup: 2.64 m - 2.4m</a:t>
            </a:r>
            <a:r>
              <a:rPr lang="en-US" baseline="0" dirty="0"/>
              <a:t> by 1.7m (reliably track up to 4 people with enough room for interaction) in the testing environment</a:t>
            </a:r>
          </a:p>
          <a:p>
            <a:r>
              <a:rPr lang="en-US" baseline="0" dirty="0"/>
              <a:t>Tradeoff between the height and segmentation precision (at a higher height, the camera sees a larger tracking area, which gives better visibility of people and devices, although less clear depth differences)</a:t>
            </a:r>
          </a:p>
          <a:p>
            <a:endParaRPr lang="en-US" baseline="0" dirty="0"/>
          </a:p>
          <a:p>
            <a:r>
              <a:rPr lang="en-US" baseline="0" dirty="0"/>
              <a:t>Study: frequent occurrences in everyday tasks including multi-device use. 2.4 to 5.0 inches mobiles. 9.7 inch tablet. 5 male 7 female. 150 to 186 cm. </a:t>
            </a:r>
            <a:r>
              <a:rPr lang="en-US" baseline="0"/>
              <a:t>21 to 34 years.</a:t>
            </a:r>
          </a:p>
          <a:p>
            <a:endParaRPr lang="en-US" baseline="0" dirty="0"/>
          </a:p>
          <a:p>
            <a:r>
              <a:rPr lang="en-US" baseline="0" dirty="0"/>
              <a:t>Algorithm: Kinect – a model training the joint position, a model training the posture, and potentially another model training the recognition of devices.</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72</a:t>
            </a:fld>
            <a:endParaRPr lang="en-US"/>
          </a:p>
        </p:txBody>
      </p:sp>
    </p:spTree>
    <p:extLst>
      <p:ext uri="{BB962C8B-B14F-4D97-AF65-F5344CB8AC3E}">
        <p14:creationId xmlns:p14="http://schemas.microsoft.com/office/powerpoint/2010/main" val="3401856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But we </a:t>
            </a:r>
            <a:r>
              <a:rPr lang="en-US" dirty="0"/>
              <a:t>are </a:t>
            </a:r>
            <a:r>
              <a:rPr lang="en-US" baseline="0" dirty="0"/>
              <a:t>really </a:t>
            </a:r>
            <a:r>
              <a:rPr lang="en-US" dirty="0"/>
              <a:t>interested</a:t>
            </a:r>
            <a:r>
              <a:rPr lang="en-US" baseline="0" dirty="0"/>
              <a:t> in designing </a:t>
            </a:r>
            <a:r>
              <a:rPr lang="en-US" b="0" baseline="0" dirty="0"/>
              <a:t>new </a:t>
            </a:r>
            <a:r>
              <a:rPr lang="en-US" b="1" baseline="0" dirty="0"/>
              <a:t>ad-hoc interactive spaces</a:t>
            </a:r>
            <a:r>
              <a:rPr lang="zh-TW" altLang="en-US" b="1" baseline="0" dirty="0"/>
              <a:t> </a:t>
            </a:r>
            <a:r>
              <a:rPr lang="en-US" altLang="zh-TW" b="1" baseline="0" dirty="0"/>
              <a:t>and cross-device interactions </a:t>
            </a:r>
            <a:r>
              <a:rPr lang="en-US" baseline="0" dirty="0"/>
              <a:t>that scale to many users and devices in the wild.</a:t>
            </a:r>
          </a:p>
        </p:txBody>
      </p:sp>
      <p:sp>
        <p:nvSpPr>
          <p:cNvPr id="4" name="Slide Number Placeholder 3"/>
          <p:cNvSpPr>
            <a:spLocks noGrp="1"/>
          </p:cNvSpPr>
          <p:nvPr>
            <p:ph type="sldNum" sz="quarter" idx="10"/>
          </p:nvPr>
        </p:nvSpPr>
        <p:spPr/>
        <p:txBody>
          <a:bodyPr/>
          <a:lstStyle/>
          <a:p>
            <a:fld id="{FA11F5D9-A987-4604-940B-8E4725D2F907}" type="slidenum">
              <a:rPr lang="en-US" smtClean="0"/>
              <a:t>8</a:t>
            </a:fld>
            <a:endParaRPr lang="en-US"/>
          </a:p>
        </p:txBody>
      </p:sp>
    </p:spTree>
    <p:extLst>
      <p:ext uri="{BB962C8B-B14F-4D97-AF65-F5344CB8AC3E}">
        <p14:creationId xmlns:p14="http://schemas.microsoft.com/office/powerpoint/2010/main" val="1896359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to</a:t>
            </a:r>
            <a:r>
              <a:rPr lang="en-US" baseline="0" dirty="0"/>
              <a:t> build such applications, developers need a supporting infrastructure that ….</a:t>
            </a:r>
            <a:endParaRPr lang="en-US" dirty="0"/>
          </a:p>
        </p:txBody>
      </p:sp>
      <p:sp>
        <p:nvSpPr>
          <p:cNvPr id="4" name="Slide Number Placeholder 3"/>
          <p:cNvSpPr>
            <a:spLocks noGrp="1"/>
          </p:cNvSpPr>
          <p:nvPr>
            <p:ph type="sldNum" sz="quarter" idx="10"/>
          </p:nvPr>
        </p:nvSpPr>
        <p:spPr/>
        <p:txBody>
          <a:bodyPr/>
          <a:lstStyle/>
          <a:p>
            <a:fld id="{FA11F5D9-A987-4604-940B-8E4725D2F907}" type="slidenum">
              <a:rPr lang="en-US" smtClean="0"/>
              <a:t>9</a:t>
            </a:fld>
            <a:endParaRPr lang="en-US"/>
          </a:p>
        </p:txBody>
      </p:sp>
    </p:spTree>
    <p:extLst>
      <p:ext uri="{BB962C8B-B14F-4D97-AF65-F5344CB8AC3E}">
        <p14:creationId xmlns:p14="http://schemas.microsoft.com/office/powerpoint/2010/main" val="4289675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EDFA2B-1C1A-4B66-B25D-966FA92F5C5E}" type="datetime1">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82252-1217-48D5-93A5-0DC98478EA98}" type="slidenum">
              <a:rPr lang="en-US" smtClean="0"/>
              <a:t>‹#›</a:t>
            </a:fld>
            <a:endParaRPr lang="en-US"/>
          </a:p>
        </p:txBody>
      </p:sp>
    </p:spTree>
    <p:extLst>
      <p:ext uri="{BB962C8B-B14F-4D97-AF65-F5344CB8AC3E}">
        <p14:creationId xmlns:p14="http://schemas.microsoft.com/office/powerpoint/2010/main" val="1600917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757835-296D-430E-B814-10C948ACAEB0}" type="datetime1">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82252-1217-48D5-93A5-0DC98478EA98}" type="slidenum">
              <a:rPr lang="en-US" smtClean="0"/>
              <a:t>‹#›</a:t>
            </a:fld>
            <a:endParaRPr lang="en-US"/>
          </a:p>
        </p:txBody>
      </p:sp>
    </p:spTree>
    <p:extLst>
      <p:ext uri="{BB962C8B-B14F-4D97-AF65-F5344CB8AC3E}">
        <p14:creationId xmlns:p14="http://schemas.microsoft.com/office/powerpoint/2010/main" val="94932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E2B23A-D38D-443C-A18F-B491B422C59E}" type="datetime1">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82252-1217-48D5-93A5-0DC98478EA98}" type="slidenum">
              <a:rPr lang="en-US" smtClean="0"/>
              <a:t>‹#›</a:t>
            </a:fld>
            <a:endParaRPr lang="en-US"/>
          </a:p>
        </p:txBody>
      </p:sp>
    </p:spTree>
    <p:extLst>
      <p:ext uri="{BB962C8B-B14F-4D97-AF65-F5344CB8AC3E}">
        <p14:creationId xmlns:p14="http://schemas.microsoft.com/office/powerpoint/2010/main" val="913885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0BA55F-9119-4888-BD97-C46BFA317DC7}" type="datetime1">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82252-1217-48D5-93A5-0DC98478EA98}" type="slidenum">
              <a:rPr lang="en-US" smtClean="0"/>
              <a:t>‹#›</a:t>
            </a:fld>
            <a:endParaRPr lang="en-US"/>
          </a:p>
        </p:txBody>
      </p:sp>
    </p:spTree>
    <p:extLst>
      <p:ext uri="{BB962C8B-B14F-4D97-AF65-F5344CB8AC3E}">
        <p14:creationId xmlns:p14="http://schemas.microsoft.com/office/powerpoint/2010/main" val="3393613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4E5EC3-F363-4EEA-88DE-8AFC03EAD4A1}" type="datetime1">
              <a:rPr lang="en-US" smtClean="0"/>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F82252-1217-48D5-93A5-0DC98478EA98}" type="slidenum">
              <a:rPr lang="en-US" smtClean="0"/>
              <a:t>‹#›</a:t>
            </a:fld>
            <a:endParaRPr lang="en-US"/>
          </a:p>
        </p:txBody>
      </p:sp>
    </p:spTree>
    <p:extLst>
      <p:ext uri="{BB962C8B-B14F-4D97-AF65-F5344CB8AC3E}">
        <p14:creationId xmlns:p14="http://schemas.microsoft.com/office/powerpoint/2010/main" val="2175500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1FE645-C283-43ED-AFC7-FFD5B8249062}" type="datetime1">
              <a:rPr lang="en-US" smtClean="0"/>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F82252-1217-48D5-93A5-0DC98478EA98}" type="slidenum">
              <a:rPr lang="en-US" smtClean="0"/>
              <a:t>‹#›</a:t>
            </a:fld>
            <a:endParaRPr lang="en-US"/>
          </a:p>
        </p:txBody>
      </p:sp>
    </p:spTree>
    <p:extLst>
      <p:ext uri="{BB962C8B-B14F-4D97-AF65-F5344CB8AC3E}">
        <p14:creationId xmlns:p14="http://schemas.microsoft.com/office/powerpoint/2010/main" val="3333373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E83B7D-9831-4D39-A1F3-1A3DC3E4CF1E}" type="datetime1">
              <a:rPr lang="en-US" smtClean="0"/>
              <a:t>5/17/2017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F82252-1217-48D5-93A5-0DC98478EA98}" type="slidenum">
              <a:rPr lang="en-US" smtClean="0"/>
              <a:t>‹#›</a:t>
            </a:fld>
            <a:endParaRPr lang="en-US"/>
          </a:p>
        </p:txBody>
      </p:sp>
    </p:spTree>
    <p:extLst>
      <p:ext uri="{BB962C8B-B14F-4D97-AF65-F5344CB8AC3E}">
        <p14:creationId xmlns:p14="http://schemas.microsoft.com/office/powerpoint/2010/main" val="1796647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C7D52E-3BB7-404E-91A7-85F26E1F536A}" type="datetime1">
              <a:rPr lang="en-US" smtClean="0"/>
              <a:t>5/17/2017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F82252-1217-48D5-93A5-0DC98478EA98}" type="slidenum">
              <a:rPr lang="en-US" smtClean="0"/>
              <a:t>‹#›</a:t>
            </a:fld>
            <a:endParaRPr lang="en-US"/>
          </a:p>
        </p:txBody>
      </p:sp>
    </p:spTree>
    <p:extLst>
      <p:ext uri="{BB962C8B-B14F-4D97-AF65-F5344CB8AC3E}">
        <p14:creationId xmlns:p14="http://schemas.microsoft.com/office/powerpoint/2010/main" val="3152068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41159-3DBA-4C56-98B9-8C7DB8F34941}" type="datetime1">
              <a:rPr lang="en-US" smtClean="0"/>
              <a:t>5/17/2017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F82252-1217-48D5-93A5-0DC98478EA98}" type="slidenum">
              <a:rPr lang="en-US" smtClean="0"/>
              <a:t>‹#›</a:t>
            </a:fld>
            <a:endParaRPr lang="en-US"/>
          </a:p>
        </p:txBody>
      </p:sp>
    </p:spTree>
    <p:extLst>
      <p:ext uri="{BB962C8B-B14F-4D97-AF65-F5344CB8AC3E}">
        <p14:creationId xmlns:p14="http://schemas.microsoft.com/office/powerpoint/2010/main" val="621013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48610A-2AD7-4901-9E50-E221FAECBC47}" type="datetime1">
              <a:rPr lang="en-US" smtClean="0"/>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F82252-1217-48D5-93A5-0DC98478EA98}" type="slidenum">
              <a:rPr lang="en-US" smtClean="0"/>
              <a:t>‹#›</a:t>
            </a:fld>
            <a:endParaRPr lang="en-US"/>
          </a:p>
        </p:txBody>
      </p:sp>
    </p:spTree>
    <p:extLst>
      <p:ext uri="{BB962C8B-B14F-4D97-AF65-F5344CB8AC3E}">
        <p14:creationId xmlns:p14="http://schemas.microsoft.com/office/powerpoint/2010/main" val="3881282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5709B7-71DF-408B-B212-5D3CBF23E68D}" type="datetime1">
              <a:rPr lang="en-US" smtClean="0"/>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F82252-1217-48D5-93A5-0DC98478EA98}" type="slidenum">
              <a:rPr lang="en-US" smtClean="0"/>
              <a:t>‹#›</a:t>
            </a:fld>
            <a:endParaRPr lang="en-US"/>
          </a:p>
        </p:txBody>
      </p:sp>
    </p:spTree>
    <p:extLst>
      <p:ext uri="{BB962C8B-B14F-4D97-AF65-F5344CB8AC3E}">
        <p14:creationId xmlns:p14="http://schemas.microsoft.com/office/powerpoint/2010/main" val="3523853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2E90F-1383-4381-BA83-787E80252B55}" type="datetime1">
              <a:rPr lang="en-US" smtClean="0"/>
              <a:t>5/17/2017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82252-1217-48D5-93A5-0DC98478EA98}" type="slidenum">
              <a:rPr lang="en-US" smtClean="0"/>
              <a:t>‹#›</a:t>
            </a:fld>
            <a:endParaRPr lang="en-US"/>
          </a:p>
        </p:txBody>
      </p:sp>
    </p:spTree>
    <p:extLst>
      <p:ext uri="{BB962C8B-B14F-4D97-AF65-F5344CB8AC3E}">
        <p14:creationId xmlns:p14="http://schemas.microsoft.com/office/powerpoint/2010/main" val="42745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9.png"/><Relationship Id="rId7"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40.png"/><Relationship Id="rId9"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2.jpeg"/></Relationships>
</file>

<file path=ppt/slides/_rels/slide51.xml.rels><?xml version="1.0" encoding="UTF-8" standalone="yes"?>
<Relationships xmlns="http://schemas.openxmlformats.org/package/2006/relationships"><Relationship Id="rId26" Type="http://schemas.openxmlformats.org/officeDocument/2006/relationships/image" Target="../media/image86.jpeg"/><Relationship Id="rId21" Type="http://schemas.openxmlformats.org/officeDocument/2006/relationships/image" Target="../media/image81.jpeg"/><Relationship Id="rId42" Type="http://schemas.openxmlformats.org/officeDocument/2006/relationships/image" Target="../media/image102.jpeg"/><Relationship Id="rId47" Type="http://schemas.openxmlformats.org/officeDocument/2006/relationships/image" Target="../media/image107.jpeg"/><Relationship Id="rId63" Type="http://schemas.openxmlformats.org/officeDocument/2006/relationships/image" Target="../media/image123.jpeg"/><Relationship Id="rId68" Type="http://schemas.openxmlformats.org/officeDocument/2006/relationships/image" Target="../media/image128.jpeg"/><Relationship Id="rId2" Type="http://schemas.openxmlformats.org/officeDocument/2006/relationships/notesSlide" Target="../notesSlides/notesSlide51.xml"/><Relationship Id="rId16" Type="http://schemas.openxmlformats.org/officeDocument/2006/relationships/image" Target="../media/image76.jpeg"/><Relationship Id="rId29" Type="http://schemas.openxmlformats.org/officeDocument/2006/relationships/image" Target="../media/image89.jpeg"/><Relationship Id="rId11" Type="http://schemas.openxmlformats.org/officeDocument/2006/relationships/image" Target="../media/image71.jpeg"/><Relationship Id="rId24" Type="http://schemas.openxmlformats.org/officeDocument/2006/relationships/image" Target="../media/image84.jpeg"/><Relationship Id="rId32" Type="http://schemas.openxmlformats.org/officeDocument/2006/relationships/image" Target="../media/image92.jpeg"/><Relationship Id="rId37" Type="http://schemas.openxmlformats.org/officeDocument/2006/relationships/image" Target="../media/image97.jpeg"/><Relationship Id="rId40" Type="http://schemas.openxmlformats.org/officeDocument/2006/relationships/image" Target="../media/image100.jpeg"/><Relationship Id="rId45" Type="http://schemas.openxmlformats.org/officeDocument/2006/relationships/image" Target="../media/image105.jpeg"/><Relationship Id="rId53" Type="http://schemas.openxmlformats.org/officeDocument/2006/relationships/image" Target="../media/image113.jpeg"/><Relationship Id="rId58" Type="http://schemas.openxmlformats.org/officeDocument/2006/relationships/image" Target="../media/image118.jpeg"/><Relationship Id="rId66" Type="http://schemas.openxmlformats.org/officeDocument/2006/relationships/image" Target="../media/image126.jpeg"/><Relationship Id="rId74" Type="http://schemas.openxmlformats.org/officeDocument/2006/relationships/image" Target="../media/image134.jpeg"/><Relationship Id="rId5" Type="http://schemas.openxmlformats.org/officeDocument/2006/relationships/image" Target="../media/image65.jpeg"/><Relationship Id="rId61" Type="http://schemas.openxmlformats.org/officeDocument/2006/relationships/image" Target="../media/image121.jpeg"/><Relationship Id="rId19" Type="http://schemas.openxmlformats.org/officeDocument/2006/relationships/image" Target="../media/image79.jpeg"/><Relationship Id="rId14" Type="http://schemas.openxmlformats.org/officeDocument/2006/relationships/image" Target="../media/image74.jpeg"/><Relationship Id="rId22" Type="http://schemas.openxmlformats.org/officeDocument/2006/relationships/image" Target="../media/image82.jpeg"/><Relationship Id="rId27" Type="http://schemas.openxmlformats.org/officeDocument/2006/relationships/image" Target="../media/image87.jpeg"/><Relationship Id="rId30" Type="http://schemas.openxmlformats.org/officeDocument/2006/relationships/image" Target="../media/image90.jpeg"/><Relationship Id="rId35" Type="http://schemas.openxmlformats.org/officeDocument/2006/relationships/image" Target="../media/image95.jpeg"/><Relationship Id="rId43" Type="http://schemas.openxmlformats.org/officeDocument/2006/relationships/image" Target="../media/image103.jpeg"/><Relationship Id="rId48" Type="http://schemas.openxmlformats.org/officeDocument/2006/relationships/image" Target="../media/image108.jpeg"/><Relationship Id="rId56" Type="http://schemas.openxmlformats.org/officeDocument/2006/relationships/image" Target="../media/image116.jpeg"/><Relationship Id="rId64" Type="http://schemas.openxmlformats.org/officeDocument/2006/relationships/image" Target="../media/image124.jpeg"/><Relationship Id="rId69" Type="http://schemas.openxmlformats.org/officeDocument/2006/relationships/image" Target="../media/image129.jpeg"/><Relationship Id="rId8" Type="http://schemas.openxmlformats.org/officeDocument/2006/relationships/image" Target="../media/image68.jpeg"/><Relationship Id="rId51" Type="http://schemas.openxmlformats.org/officeDocument/2006/relationships/image" Target="../media/image111.jpeg"/><Relationship Id="rId72" Type="http://schemas.openxmlformats.org/officeDocument/2006/relationships/image" Target="../media/image132.jpeg"/><Relationship Id="rId3" Type="http://schemas.openxmlformats.org/officeDocument/2006/relationships/image" Target="../media/image63.jpeg"/><Relationship Id="rId12" Type="http://schemas.openxmlformats.org/officeDocument/2006/relationships/image" Target="../media/image72.jpeg"/><Relationship Id="rId17" Type="http://schemas.openxmlformats.org/officeDocument/2006/relationships/image" Target="../media/image77.jpeg"/><Relationship Id="rId25" Type="http://schemas.openxmlformats.org/officeDocument/2006/relationships/image" Target="../media/image85.jpeg"/><Relationship Id="rId33" Type="http://schemas.openxmlformats.org/officeDocument/2006/relationships/image" Target="../media/image93.jpeg"/><Relationship Id="rId38" Type="http://schemas.openxmlformats.org/officeDocument/2006/relationships/image" Target="../media/image98.jpeg"/><Relationship Id="rId46" Type="http://schemas.openxmlformats.org/officeDocument/2006/relationships/image" Target="../media/image106.jpeg"/><Relationship Id="rId59" Type="http://schemas.openxmlformats.org/officeDocument/2006/relationships/image" Target="../media/image119.jpeg"/><Relationship Id="rId67" Type="http://schemas.openxmlformats.org/officeDocument/2006/relationships/image" Target="../media/image127.jpeg"/><Relationship Id="rId20" Type="http://schemas.openxmlformats.org/officeDocument/2006/relationships/image" Target="../media/image80.jpeg"/><Relationship Id="rId41" Type="http://schemas.openxmlformats.org/officeDocument/2006/relationships/image" Target="../media/image101.jpeg"/><Relationship Id="rId54" Type="http://schemas.openxmlformats.org/officeDocument/2006/relationships/image" Target="../media/image114.jpeg"/><Relationship Id="rId62" Type="http://schemas.openxmlformats.org/officeDocument/2006/relationships/image" Target="../media/image122.jpeg"/><Relationship Id="rId70"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66.jpeg"/><Relationship Id="rId15" Type="http://schemas.openxmlformats.org/officeDocument/2006/relationships/image" Target="../media/image75.jpeg"/><Relationship Id="rId23" Type="http://schemas.openxmlformats.org/officeDocument/2006/relationships/image" Target="../media/image83.jpeg"/><Relationship Id="rId28" Type="http://schemas.openxmlformats.org/officeDocument/2006/relationships/image" Target="../media/image88.jpeg"/><Relationship Id="rId36" Type="http://schemas.openxmlformats.org/officeDocument/2006/relationships/image" Target="../media/image96.jpeg"/><Relationship Id="rId49" Type="http://schemas.openxmlformats.org/officeDocument/2006/relationships/image" Target="../media/image109.jpeg"/><Relationship Id="rId57" Type="http://schemas.openxmlformats.org/officeDocument/2006/relationships/image" Target="../media/image117.jpeg"/><Relationship Id="rId10" Type="http://schemas.openxmlformats.org/officeDocument/2006/relationships/image" Target="../media/image70.jpeg"/><Relationship Id="rId31" Type="http://schemas.openxmlformats.org/officeDocument/2006/relationships/image" Target="../media/image91.jpeg"/><Relationship Id="rId44" Type="http://schemas.openxmlformats.org/officeDocument/2006/relationships/image" Target="../media/image104.jpeg"/><Relationship Id="rId52" Type="http://schemas.openxmlformats.org/officeDocument/2006/relationships/image" Target="../media/image112.jpeg"/><Relationship Id="rId60" Type="http://schemas.openxmlformats.org/officeDocument/2006/relationships/image" Target="../media/image120.jpeg"/><Relationship Id="rId65" Type="http://schemas.openxmlformats.org/officeDocument/2006/relationships/image" Target="../media/image125.jpeg"/><Relationship Id="rId73" Type="http://schemas.openxmlformats.org/officeDocument/2006/relationships/image" Target="../media/image133.jpeg"/><Relationship Id="rId4" Type="http://schemas.openxmlformats.org/officeDocument/2006/relationships/image" Target="../media/image64.jpeg"/><Relationship Id="rId9" Type="http://schemas.openxmlformats.org/officeDocument/2006/relationships/image" Target="../media/image69.jpeg"/><Relationship Id="rId13" Type="http://schemas.openxmlformats.org/officeDocument/2006/relationships/image" Target="../media/image73.jpeg"/><Relationship Id="rId18" Type="http://schemas.openxmlformats.org/officeDocument/2006/relationships/image" Target="../media/image78.jpeg"/><Relationship Id="rId39" Type="http://schemas.openxmlformats.org/officeDocument/2006/relationships/image" Target="../media/image99.jpeg"/><Relationship Id="rId34" Type="http://schemas.openxmlformats.org/officeDocument/2006/relationships/image" Target="../media/image94.jpeg"/><Relationship Id="rId50" Type="http://schemas.openxmlformats.org/officeDocument/2006/relationships/image" Target="../media/image110.jpeg"/><Relationship Id="rId55" Type="http://schemas.openxmlformats.org/officeDocument/2006/relationships/image" Target="../media/image115.jpeg"/><Relationship Id="rId7" Type="http://schemas.openxmlformats.org/officeDocument/2006/relationships/image" Target="../media/image67.jpeg"/><Relationship Id="rId71" Type="http://schemas.openxmlformats.org/officeDocument/2006/relationships/image" Target="../media/image131.jpeg"/></Relationships>
</file>

<file path=ppt/slides/_rels/slide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8.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8.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0.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42.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42.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1.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jpg"/><Relationship Id="rId7" Type="http://schemas.openxmlformats.org/officeDocument/2006/relationships/image" Target="../media/image144.jp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43.png"/><Relationship Id="rId5" Type="http://schemas.openxmlformats.org/officeDocument/2006/relationships/image" Target="../media/image7.png"/><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jpg"/><Relationship Id="rId7" Type="http://schemas.openxmlformats.org/officeDocument/2006/relationships/image" Target="../media/image144.jp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43.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33829" y="0"/>
            <a:ext cx="8810171" cy="3093154"/>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54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E</a:t>
            </a:r>
            <a:r>
              <a:rPr lang="en-US" sz="44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AGLE</a:t>
            </a:r>
            <a:r>
              <a:rPr lang="en-US" sz="54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S</a:t>
            </a:r>
            <a:r>
              <a:rPr lang="en-US" sz="44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ENSE</a:t>
            </a:r>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2400" b="1" dirty="0">
                <a:solidFill>
                  <a:srgbClr val="0070C0"/>
                </a:solidFill>
                <a:latin typeface="Corbel" panose="020B0503020204020204" pitchFamily="34" charset="0"/>
                <a:cs typeface="Helvetica" panose="020B0604020202020204" pitchFamily="34" charset="0"/>
              </a:rPr>
              <a:t>Tracking People and Devices in Interactive Spaces using</a:t>
            </a:r>
          </a:p>
          <a:p>
            <a:r>
              <a:rPr lang="en-US" sz="2400" b="1" dirty="0">
                <a:solidFill>
                  <a:srgbClr val="0070C0"/>
                </a:solidFill>
                <a:latin typeface="Corbel" panose="020B0503020204020204" pitchFamily="34" charset="0"/>
                <a:cs typeface="Helvetica" panose="020B0604020202020204" pitchFamily="34" charset="0"/>
              </a:rPr>
              <a:t>Real-Time Top-View Depth-Sensing</a:t>
            </a:r>
          </a:p>
          <a:p>
            <a:endParaRPr lang="en-US" sz="2400" dirty="0">
              <a:latin typeface="Corbel" panose="020B0503020204020204" pitchFamily="34" charset="0"/>
              <a:cs typeface="Helvetica" panose="020B0604020202020204" pitchFamily="34" charset="0"/>
            </a:endParaRPr>
          </a:p>
          <a:p>
            <a:r>
              <a:rPr lang="en-US" sz="2400" dirty="0">
                <a:latin typeface="Corbel" panose="020B0503020204020204" pitchFamily="34" charset="0"/>
                <a:ea typeface="Champagne &amp; Limousines" panose="020B0502020202020204" pitchFamily="34" charset="0"/>
                <a:cs typeface="Helvetica" panose="020B0604020202020204" pitchFamily="34" charset="0"/>
              </a:rPr>
              <a:t>Chi-Jui Wu</a:t>
            </a:r>
            <a:r>
              <a:rPr lang="en-US" sz="2400" baseline="30000" dirty="0">
                <a:latin typeface="Corbel" panose="020B0503020204020204" pitchFamily="34" charset="0"/>
                <a:ea typeface="Champagne &amp; Limousines" panose="020B0502020202020204" pitchFamily="34" charset="0"/>
                <a:cs typeface="Helvetica" panose="020B0604020202020204" pitchFamily="34" charset="0"/>
              </a:rPr>
              <a:t>1</a:t>
            </a:r>
            <a:r>
              <a:rPr lang="en-US" sz="2400" dirty="0">
                <a:latin typeface="Corbel" panose="020B0503020204020204" pitchFamily="34" charset="0"/>
                <a:ea typeface="Champagne &amp; Limousines" panose="020B0502020202020204" pitchFamily="34" charset="0"/>
                <a:cs typeface="Helvetica" panose="020B0604020202020204" pitchFamily="34" charset="0"/>
              </a:rPr>
              <a:t>, Steven Houben</a:t>
            </a:r>
            <a:r>
              <a:rPr lang="en-US" sz="2400" baseline="30000" dirty="0">
                <a:latin typeface="Corbel" panose="020B0503020204020204" pitchFamily="34" charset="0"/>
                <a:ea typeface="Champagne &amp; Limousines" panose="020B0502020202020204" pitchFamily="34" charset="0"/>
                <a:cs typeface="Helvetica" panose="020B0604020202020204" pitchFamily="34" charset="0"/>
              </a:rPr>
              <a:t>2</a:t>
            </a:r>
            <a:r>
              <a:rPr lang="en-US" sz="2400" dirty="0">
                <a:latin typeface="Corbel" panose="020B0503020204020204" pitchFamily="34" charset="0"/>
                <a:ea typeface="Champagne &amp; Limousines" panose="020B0502020202020204" pitchFamily="34" charset="0"/>
                <a:cs typeface="Helvetica" panose="020B0604020202020204" pitchFamily="34" charset="0"/>
              </a:rPr>
              <a:t>, and Nicolai Marquardt</a:t>
            </a:r>
            <a:r>
              <a:rPr lang="en-US" sz="2400" baseline="30000" dirty="0">
                <a:latin typeface="Corbel" panose="020B0503020204020204" pitchFamily="34" charset="0"/>
                <a:ea typeface="Champagne &amp; Limousines" panose="020B0502020202020204" pitchFamily="34" charset="0"/>
                <a:cs typeface="Helvetica" panose="020B0604020202020204" pitchFamily="34" charset="0"/>
              </a:rPr>
              <a:t>1</a:t>
            </a:r>
            <a:endParaRPr lang="en-US" sz="2400" baseline="30000" dirty="0">
              <a:latin typeface="Corbel" panose="020B0503020204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3003" y="6245645"/>
            <a:ext cx="725466" cy="514141"/>
          </a:xfrm>
          <a:prstGeom prst="rect">
            <a:avLst/>
          </a:prstGeom>
        </p:spPr>
      </p:pic>
      <p:grpSp>
        <p:nvGrpSpPr>
          <p:cNvPr id="2" name="Group 1"/>
          <p:cNvGrpSpPr/>
          <p:nvPr/>
        </p:nvGrpSpPr>
        <p:grpSpPr>
          <a:xfrm>
            <a:off x="1" y="3630995"/>
            <a:ext cx="9143999" cy="1962121"/>
            <a:chOff x="0" y="3472129"/>
            <a:chExt cx="9143999" cy="1962121"/>
          </a:xfrm>
        </p:grpSpPr>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74039"/>
              <a:ext cx="2367045" cy="1960211"/>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8982" y="3474035"/>
              <a:ext cx="2367049" cy="1960213"/>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7964" y="3474033"/>
              <a:ext cx="2367049" cy="1960213"/>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6950" y="3472129"/>
              <a:ext cx="2367049" cy="1960213"/>
            </a:xfrm>
            <a:prstGeom prst="rect">
              <a:avLst/>
            </a:prstGeom>
          </p:spPr>
        </p:pic>
      </p:grpSp>
      <p:sp>
        <p:nvSpPr>
          <p:cNvPr id="4" name="Slide Number Placeholder 3"/>
          <p:cNvSpPr>
            <a:spLocks noGrp="1"/>
          </p:cNvSpPr>
          <p:nvPr>
            <p:ph type="sldNum" sz="quarter" idx="12"/>
          </p:nvPr>
        </p:nvSpPr>
        <p:spPr/>
        <p:txBody>
          <a:bodyPr/>
          <a:lstStyle/>
          <a:p>
            <a:fld id="{D4F82252-1217-48D5-93A5-0DC98478EA98}" type="slidenum">
              <a:rPr lang="en-US" smtClean="0"/>
              <a:t>1</a:t>
            </a:fld>
            <a:endParaRPr lang="en-US"/>
          </a:p>
        </p:txBody>
      </p:sp>
      <p:grpSp>
        <p:nvGrpSpPr>
          <p:cNvPr id="14" name="Group 13"/>
          <p:cNvGrpSpPr/>
          <p:nvPr/>
        </p:nvGrpSpPr>
        <p:grpSpPr>
          <a:xfrm>
            <a:off x="446992" y="6107094"/>
            <a:ext cx="4109073" cy="662981"/>
            <a:chOff x="446992" y="6107094"/>
            <a:chExt cx="4109073" cy="662981"/>
          </a:xfrm>
        </p:grpSpPr>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992" y="6503374"/>
              <a:ext cx="774631" cy="266701"/>
            </a:xfrm>
            <a:prstGeom prst="rect">
              <a:avLst/>
            </a:prstGeom>
            <a:solidFill>
              <a:schemeClr val="bg1"/>
            </a:solidFill>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695" y="6107094"/>
              <a:ext cx="759928" cy="249257"/>
            </a:xfrm>
            <a:prstGeom prst="rect">
              <a:avLst/>
            </a:prstGeom>
            <a:solidFill>
              <a:schemeClr val="bg1"/>
            </a:solidFill>
          </p:spPr>
        </p:pic>
        <p:sp>
          <p:nvSpPr>
            <p:cNvPr id="8" name="TextBox 7"/>
            <p:cNvSpPr txBox="1"/>
            <p:nvPr/>
          </p:nvSpPr>
          <p:spPr>
            <a:xfrm>
              <a:off x="1271100" y="6130958"/>
              <a:ext cx="3284965" cy="276999"/>
            </a:xfrm>
            <a:prstGeom prst="rect">
              <a:avLst/>
            </a:prstGeom>
            <a:noFill/>
          </p:spPr>
          <p:txBody>
            <a:bodyPr wrap="square" rtlCol="0">
              <a:spAutoFit/>
            </a:bodyPr>
            <a:lstStyle/>
            <a:p>
              <a:r>
                <a:rPr lang="en-US" sz="1200" dirty="0">
                  <a:latin typeface="Corbel" panose="020B0503020204020204" pitchFamily="34" charset="0"/>
                </a:rPr>
                <a:t>1 University College London</a:t>
              </a:r>
            </a:p>
          </p:txBody>
        </p:sp>
        <p:sp>
          <p:nvSpPr>
            <p:cNvPr id="9" name="TextBox 8"/>
            <p:cNvSpPr txBox="1"/>
            <p:nvPr/>
          </p:nvSpPr>
          <p:spPr>
            <a:xfrm>
              <a:off x="1271100" y="6488920"/>
              <a:ext cx="3284965" cy="276999"/>
            </a:xfrm>
            <a:prstGeom prst="rect">
              <a:avLst/>
            </a:prstGeom>
            <a:noFill/>
          </p:spPr>
          <p:txBody>
            <a:bodyPr wrap="square" rtlCol="0">
              <a:spAutoFit/>
            </a:bodyPr>
            <a:lstStyle/>
            <a:p>
              <a:r>
                <a:rPr lang="en-US" sz="1200" dirty="0">
                  <a:latin typeface="Corbel" panose="020B0503020204020204" pitchFamily="34" charset="0"/>
                </a:rPr>
                <a:t>2 Lancaster University</a:t>
              </a:r>
            </a:p>
          </p:txBody>
        </p:sp>
      </p:grpSp>
    </p:spTree>
    <p:extLst>
      <p:ext uri="{BB962C8B-B14F-4D97-AF65-F5344CB8AC3E}">
        <p14:creationId xmlns:p14="http://schemas.microsoft.com/office/powerpoint/2010/main" val="2709718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F82252-1217-48D5-93A5-0DC98478EA98}" type="slidenum">
              <a:rPr lang="en-US" smtClean="0"/>
              <a:t>10</a:t>
            </a:fld>
            <a:endParaRPr lang="en-US"/>
          </a:p>
        </p:txBody>
      </p:sp>
      <p:grpSp>
        <p:nvGrpSpPr>
          <p:cNvPr id="7" name="Group 6"/>
          <p:cNvGrpSpPr/>
          <p:nvPr/>
        </p:nvGrpSpPr>
        <p:grpSpPr>
          <a:xfrm>
            <a:off x="0" y="1728231"/>
            <a:ext cx="9144000" cy="2785985"/>
            <a:chOff x="0" y="2391682"/>
            <a:chExt cx="9144000" cy="2785985"/>
          </a:xfrm>
        </p:grpSpPr>
        <p:sp>
          <p:nvSpPr>
            <p:cNvPr id="6" name="Titel 1"/>
            <p:cNvSpPr txBox="1">
              <a:spLocks/>
            </p:cNvSpPr>
            <p:nvPr/>
          </p:nvSpPr>
          <p:spPr>
            <a:xfrm>
              <a:off x="0" y="2391682"/>
              <a:ext cx="9144000" cy="2074636"/>
            </a:xfrm>
            <a:prstGeom prst="rect">
              <a:avLst/>
            </a:prstGeom>
            <a:no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Corbel" panose="020B0503020204020204" pitchFamily="34" charset="0"/>
                  <a:ea typeface="Champagne &amp; Limousines" panose="020B0502020202020204" pitchFamily="34" charset="0"/>
                  <a:cs typeface="Helvetica" panose="020B0604020202020204" pitchFamily="34" charset="0"/>
                </a:rPr>
                <a:t>We need a supporting </a:t>
              </a:r>
              <a:r>
                <a:rPr lang="en-US" sz="4000" b="1" dirty="0">
                  <a:latin typeface="Corbel" panose="020B0503020204020204" pitchFamily="34" charset="0"/>
                  <a:ea typeface="Champagne &amp; Limousines" panose="020B0502020202020204" pitchFamily="34" charset="0"/>
                  <a:cs typeface="Helvetica" panose="020B0604020202020204" pitchFamily="34" charset="0"/>
                </a:rPr>
                <a:t>infrastructure</a:t>
              </a:r>
              <a:r>
                <a:rPr lang="en-US" sz="4000" dirty="0">
                  <a:latin typeface="Corbel" panose="020B0503020204020204" pitchFamily="34" charset="0"/>
                  <a:ea typeface="Champagne &amp; Limousines" panose="020B0502020202020204" pitchFamily="34" charset="0"/>
                  <a:cs typeface="Helvetica" panose="020B0604020202020204" pitchFamily="34" charset="0"/>
                </a:rPr>
                <a:t> for</a:t>
              </a:r>
            </a:p>
            <a:p>
              <a:pPr algn="ctr"/>
              <a:r>
                <a:rPr lang="en-US" sz="4000" b="1" i="1" dirty="0">
                  <a:latin typeface="Corbel" panose="020B0503020204020204" pitchFamily="34" charset="0"/>
                  <a:ea typeface="Champagne &amp; Limousines" panose="020B0502020202020204" pitchFamily="34" charset="0"/>
                  <a:cs typeface="Helvetica" panose="020B0604020202020204" pitchFamily="34" charset="0"/>
                </a:rPr>
                <a:t>ad hoc</a:t>
              </a:r>
              <a:r>
                <a:rPr lang="en-US" sz="4000" i="1" dirty="0">
                  <a:latin typeface="Corbel" panose="020B0503020204020204" pitchFamily="34" charset="0"/>
                  <a:ea typeface="Champagne &amp; Limousines" panose="020B0502020202020204" pitchFamily="34" charset="0"/>
                  <a:cs typeface="Helvetica" panose="020B0604020202020204" pitchFamily="34" charset="0"/>
                </a:rPr>
                <a:t> </a:t>
              </a:r>
              <a:r>
                <a:rPr lang="en-US" sz="4000" dirty="0">
                  <a:latin typeface="Corbel" panose="020B0503020204020204" pitchFamily="34" charset="0"/>
                  <a:ea typeface="Champagne &amp; Limousines" panose="020B0502020202020204" pitchFamily="34" charset="0"/>
                  <a:cs typeface="Helvetica" panose="020B0604020202020204" pitchFamily="34" charset="0"/>
                </a:rPr>
                <a:t>cross-device interaction</a:t>
              </a:r>
            </a:p>
          </p:txBody>
        </p:sp>
        <p:sp>
          <p:nvSpPr>
            <p:cNvPr id="4" name="TextBox 3"/>
            <p:cNvSpPr txBox="1"/>
            <p:nvPr/>
          </p:nvSpPr>
          <p:spPr>
            <a:xfrm>
              <a:off x="2138128" y="4469781"/>
              <a:ext cx="4237057" cy="707886"/>
            </a:xfrm>
            <a:prstGeom prst="rect">
              <a:avLst/>
            </a:prstGeom>
            <a:noFill/>
          </p:spPr>
          <p:txBody>
            <a:bodyPr wrap="none" rtlCol="0">
              <a:spAutoFit/>
            </a:bodyPr>
            <a:lstStyle/>
            <a:p>
              <a:pPr marL="571500" indent="-571500">
                <a:buFont typeface="Arial" panose="020B0604020202020204" pitchFamily="34" charset="0"/>
                <a:buChar char="•"/>
              </a:pPr>
              <a:r>
                <a:rPr lang="en-US" sz="4000"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human activities</a:t>
              </a:r>
            </a:p>
          </p:txBody>
        </p:sp>
      </p:grpSp>
    </p:spTree>
    <p:extLst>
      <p:ext uri="{BB962C8B-B14F-4D97-AF65-F5344CB8AC3E}">
        <p14:creationId xmlns:p14="http://schemas.microsoft.com/office/powerpoint/2010/main" val="1798799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F82252-1217-48D5-93A5-0DC98478EA98}" type="slidenum">
              <a:rPr lang="en-US" smtClean="0"/>
              <a:t>11</a:t>
            </a:fld>
            <a:endParaRPr lang="en-US"/>
          </a:p>
        </p:txBody>
      </p:sp>
      <p:grpSp>
        <p:nvGrpSpPr>
          <p:cNvPr id="7" name="Group 6"/>
          <p:cNvGrpSpPr/>
          <p:nvPr/>
        </p:nvGrpSpPr>
        <p:grpSpPr>
          <a:xfrm>
            <a:off x="0" y="1728231"/>
            <a:ext cx="9144000" cy="3401538"/>
            <a:chOff x="0" y="2391682"/>
            <a:chExt cx="9144000" cy="3401538"/>
          </a:xfrm>
        </p:grpSpPr>
        <p:sp>
          <p:nvSpPr>
            <p:cNvPr id="6" name="Titel 1"/>
            <p:cNvSpPr txBox="1">
              <a:spLocks/>
            </p:cNvSpPr>
            <p:nvPr/>
          </p:nvSpPr>
          <p:spPr>
            <a:xfrm>
              <a:off x="0" y="2391682"/>
              <a:ext cx="9144000" cy="2074636"/>
            </a:xfrm>
            <a:prstGeom prst="rect">
              <a:avLst/>
            </a:prstGeom>
            <a:no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Corbel" panose="020B0503020204020204" pitchFamily="34" charset="0"/>
                  <a:ea typeface="Champagne &amp; Limousines" panose="020B0502020202020204" pitchFamily="34" charset="0"/>
                  <a:cs typeface="Helvetica" panose="020B0604020202020204" pitchFamily="34" charset="0"/>
                </a:rPr>
                <a:t>We need a supporting </a:t>
              </a:r>
              <a:r>
                <a:rPr lang="en-US" sz="4000" b="1" dirty="0">
                  <a:latin typeface="Corbel" panose="020B0503020204020204" pitchFamily="34" charset="0"/>
                  <a:ea typeface="Champagne &amp; Limousines" panose="020B0502020202020204" pitchFamily="34" charset="0"/>
                  <a:cs typeface="Helvetica" panose="020B0604020202020204" pitchFamily="34" charset="0"/>
                </a:rPr>
                <a:t>infrastructure</a:t>
              </a:r>
              <a:r>
                <a:rPr lang="en-US" sz="4000" dirty="0">
                  <a:latin typeface="Corbel" panose="020B0503020204020204" pitchFamily="34" charset="0"/>
                  <a:ea typeface="Champagne &amp; Limousines" panose="020B0502020202020204" pitchFamily="34" charset="0"/>
                  <a:cs typeface="Helvetica" panose="020B0604020202020204" pitchFamily="34" charset="0"/>
                </a:rPr>
                <a:t> for</a:t>
              </a:r>
            </a:p>
            <a:p>
              <a:pPr algn="ctr"/>
              <a:r>
                <a:rPr lang="en-US" sz="4000" b="1" i="1" dirty="0">
                  <a:latin typeface="Corbel" panose="020B0503020204020204" pitchFamily="34" charset="0"/>
                  <a:ea typeface="Champagne &amp; Limousines" panose="020B0502020202020204" pitchFamily="34" charset="0"/>
                  <a:cs typeface="Helvetica" panose="020B0604020202020204" pitchFamily="34" charset="0"/>
                </a:rPr>
                <a:t>ad hoc</a:t>
              </a:r>
              <a:r>
                <a:rPr lang="en-US" sz="4000" i="1" dirty="0">
                  <a:latin typeface="Corbel" panose="020B0503020204020204" pitchFamily="34" charset="0"/>
                  <a:ea typeface="Champagne &amp; Limousines" panose="020B0502020202020204" pitchFamily="34" charset="0"/>
                  <a:cs typeface="Helvetica" panose="020B0604020202020204" pitchFamily="34" charset="0"/>
                </a:rPr>
                <a:t> </a:t>
              </a:r>
              <a:r>
                <a:rPr lang="en-US" sz="4000" dirty="0">
                  <a:latin typeface="Corbel" panose="020B0503020204020204" pitchFamily="34" charset="0"/>
                  <a:ea typeface="Champagne &amp; Limousines" panose="020B0502020202020204" pitchFamily="34" charset="0"/>
                  <a:cs typeface="Helvetica" panose="020B0604020202020204" pitchFamily="34" charset="0"/>
                </a:rPr>
                <a:t>cross-device interaction</a:t>
              </a:r>
            </a:p>
          </p:txBody>
        </p:sp>
        <p:sp>
          <p:nvSpPr>
            <p:cNvPr id="4" name="TextBox 3"/>
            <p:cNvSpPr txBox="1"/>
            <p:nvPr/>
          </p:nvSpPr>
          <p:spPr>
            <a:xfrm>
              <a:off x="2138128" y="4469781"/>
              <a:ext cx="4867743" cy="1323439"/>
            </a:xfrm>
            <a:prstGeom prst="rect">
              <a:avLst/>
            </a:prstGeom>
            <a:noFill/>
          </p:spPr>
          <p:txBody>
            <a:bodyPr wrap="none" rtlCol="0">
              <a:spAutoFit/>
            </a:bodyPr>
            <a:lstStyle/>
            <a:p>
              <a:pPr marL="571500" indent="-571500">
                <a:buFont typeface="Arial" panose="020B0604020202020204" pitchFamily="34" charset="0"/>
                <a:buChar char="•"/>
              </a:pPr>
              <a:r>
                <a:rPr lang="en-US" sz="4000"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human activities</a:t>
              </a:r>
            </a:p>
            <a:p>
              <a:pPr marL="571500" indent="-571500">
                <a:buFont typeface="Arial" panose="020B0604020202020204" pitchFamily="34" charset="0"/>
                <a:buChar char="•"/>
              </a:pPr>
              <a:r>
                <a:rPr lang="en-US" sz="4000"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devices and objects</a:t>
              </a:r>
            </a:p>
          </p:txBody>
        </p:sp>
      </p:grpSp>
    </p:spTree>
    <p:extLst>
      <p:ext uri="{BB962C8B-B14F-4D97-AF65-F5344CB8AC3E}">
        <p14:creationId xmlns:p14="http://schemas.microsoft.com/office/powerpoint/2010/main" val="2100245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2854" y="1458497"/>
            <a:ext cx="8810171" cy="5262979"/>
          </a:xfrm>
          <a:prstGeom prst="rect">
            <a:avLst/>
          </a:prstGeom>
          <a:noFill/>
        </p:spPr>
        <p:txBody>
          <a:bodyPr wrap="square" rtlCol="0">
            <a:spAutoFit/>
          </a:bodyPr>
          <a:lstStyle/>
          <a:p>
            <a:r>
              <a:rPr lang="en-US" sz="2400" b="1" dirty="0">
                <a:solidFill>
                  <a:schemeClr val="bg1">
                    <a:lumMod val="85000"/>
                  </a:schemeClr>
                </a:solidFill>
                <a:latin typeface="Corbel" panose="020B0503020204020204" pitchFamily="34" charset="0"/>
                <a:cs typeface="Helvetica" panose="020B0604020202020204" pitchFamily="34" charset="0"/>
              </a:rPr>
              <a:t>Group-Together (people and devices)</a:t>
            </a:r>
            <a:br>
              <a:rPr lang="en-US" sz="2400" b="1" dirty="0">
                <a:solidFill>
                  <a:schemeClr val="bg1">
                    <a:lumMod val="85000"/>
                  </a:schemeClr>
                </a:solidFill>
                <a:latin typeface="Corbel" panose="020B0503020204020204" pitchFamily="34" charset="0"/>
                <a:cs typeface="Helvetica" panose="020B0604020202020204" pitchFamily="34" charset="0"/>
              </a:rPr>
            </a:br>
            <a:r>
              <a:rPr lang="en-US" sz="2400" b="1" dirty="0">
                <a:solidFill>
                  <a:schemeClr val="bg1">
                    <a:lumMod val="85000"/>
                  </a:schemeClr>
                </a:solidFill>
                <a:latin typeface="Corbel" panose="020B0503020204020204" pitchFamily="34" charset="0"/>
                <a:cs typeface="Helvetica" panose="020B0604020202020204" pitchFamily="34" charset="0"/>
              </a:rPr>
              <a:t>[Marquardt et al., UIST’12]</a:t>
            </a:r>
          </a:p>
          <a:p>
            <a:endParaRPr lang="en-US" sz="2400" b="1" dirty="0">
              <a:solidFill>
                <a:schemeClr val="bg1">
                  <a:lumMod val="85000"/>
                </a:schemeClr>
              </a:solidFill>
              <a:latin typeface="Corbel" panose="020B0503020204020204" pitchFamily="34" charset="0"/>
              <a:cs typeface="Helvetica" panose="020B0604020202020204" pitchFamily="34" charset="0"/>
            </a:endParaRPr>
          </a:p>
          <a:p>
            <a:r>
              <a:rPr lang="en-US" sz="2400" b="1" dirty="0">
                <a:solidFill>
                  <a:schemeClr val="bg1">
                    <a:lumMod val="85000"/>
                  </a:schemeClr>
                </a:solidFill>
                <a:latin typeface="Corbel" panose="020B0503020204020204" pitchFamily="34" charset="0"/>
                <a:cs typeface="Helvetica" panose="020B0604020202020204" pitchFamily="34" charset="0"/>
              </a:rPr>
              <a:t>DT-DT (people)</a:t>
            </a:r>
            <a:br>
              <a:rPr lang="en-US" sz="2400" b="1" dirty="0">
                <a:solidFill>
                  <a:schemeClr val="bg1">
                    <a:lumMod val="85000"/>
                  </a:schemeClr>
                </a:solidFill>
                <a:latin typeface="Corbel" panose="020B0503020204020204" pitchFamily="34" charset="0"/>
                <a:cs typeface="Helvetica" panose="020B0604020202020204" pitchFamily="34" charset="0"/>
              </a:rPr>
            </a:br>
            <a:r>
              <a:rPr lang="en-US" sz="2400" b="1" dirty="0">
                <a:solidFill>
                  <a:schemeClr val="bg1">
                    <a:lumMod val="85000"/>
                  </a:schemeClr>
                </a:solidFill>
                <a:latin typeface="Corbel" panose="020B0503020204020204" pitchFamily="34" charset="0"/>
                <a:cs typeface="Helvetica" panose="020B0604020202020204" pitchFamily="34" charset="0"/>
              </a:rPr>
              <a:t>[Hu et al., ITS’14]</a:t>
            </a:r>
          </a:p>
          <a:p>
            <a:endParaRPr lang="en-US" sz="2400" b="1" dirty="0">
              <a:solidFill>
                <a:schemeClr val="bg1">
                  <a:lumMod val="85000"/>
                </a:schemeClr>
              </a:solidFill>
              <a:latin typeface="Corbel" panose="020B0503020204020204" pitchFamily="34" charset="0"/>
              <a:cs typeface="Helvetica" panose="020B0604020202020204" pitchFamily="34" charset="0"/>
            </a:endParaRPr>
          </a:p>
          <a:p>
            <a:r>
              <a:rPr lang="en-US" sz="2400" b="1" dirty="0">
                <a:solidFill>
                  <a:schemeClr val="bg1">
                    <a:lumMod val="85000"/>
                  </a:schemeClr>
                </a:solidFill>
                <a:latin typeface="Corbel" panose="020B0503020204020204" pitchFamily="34" charset="0"/>
                <a:cs typeface="Helvetica" panose="020B0604020202020204" pitchFamily="34" charset="0"/>
              </a:rPr>
              <a:t>HuddleLamp (hands and devices)</a:t>
            </a:r>
            <a:br>
              <a:rPr lang="en-US" sz="2400" b="1" dirty="0">
                <a:solidFill>
                  <a:schemeClr val="bg1">
                    <a:lumMod val="85000"/>
                  </a:schemeClr>
                </a:solidFill>
                <a:latin typeface="Corbel" panose="020B0503020204020204" pitchFamily="34" charset="0"/>
                <a:cs typeface="Helvetica" panose="020B0604020202020204" pitchFamily="34" charset="0"/>
              </a:rPr>
            </a:br>
            <a:r>
              <a:rPr lang="en-US" sz="2400" b="1" dirty="0">
                <a:solidFill>
                  <a:schemeClr val="bg1">
                    <a:lumMod val="85000"/>
                  </a:schemeClr>
                </a:solidFill>
                <a:latin typeface="Corbel" panose="020B0503020204020204" pitchFamily="34" charset="0"/>
                <a:cs typeface="Helvetica" panose="020B0604020202020204" pitchFamily="34" charset="0"/>
              </a:rPr>
              <a:t>[</a:t>
            </a:r>
            <a:r>
              <a:rPr lang="en-US" sz="2400" b="1" dirty="0" err="1">
                <a:solidFill>
                  <a:schemeClr val="bg1">
                    <a:lumMod val="85000"/>
                  </a:schemeClr>
                </a:solidFill>
                <a:latin typeface="Corbel" panose="020B0503020204020204" pitchFamily="34" charset="0"/>
                <a:cs typeface="Helvetica" panose="020B0604020202020204" pitchFamily="34" charset="0"/>
              </a:rPr>
              <a:t>Rädle</a:t>
            </a:r>
            <a:r>
              <a:rPr lang="en-US" sz="2400" b="1" dirty="0">
                <a:solidFill>
                  <a:schemeClr val="bg1">
                    <a:lumMod val="85000"/>
                  </a:schemeClr>
                </a:solidFill>
                <a:latin typeface="Corbel" panose="020B0503020204020204" pitchFamily="34" charset="0"/>
                <a:cs typeface="Helvetica" panose="020B0604020202020204" pitchFamily="34" charset="0"/>
              </a:rPr>
              <a:t> et al., ITS’14]</a:t>
            </a:r>
          </a:p>
          <a:p>
            <a:endParaRPr lang="en-US" sz="2400" b="1" dirty="0">
              <a:solidFill>
                <a:schemeClr val="bg1">
                  <a:lumMod val="85000"/>
                </a:schemeClr>
              </a:solidFill>
              <a:latin typeface="Corbel" panose="020B0503020204020204" pitchFamily="34" charset="0"/>
              <a:cs typeface="Helvetica" panose="020B0604020202020204" pitchFamily="34" charset="0"/>
            </a:endParaRPr>
          </a:p>
          <a:p>
            <a:r>
              <a:rPr lang="en-US" sz="2400" b="1" dirty="0" err="1">
                <a:solidFill>
                  <a:schemeClr val="bg1">
                    <a:lumMod val="85000"/>
                  </a:schemeClr>
                </a:solidFill>
                <a:latin typeface="Corbel" panose="020B0503020204020204" pitchFamily="34" charset="0"/>
                <a:cs typeface="Helvetica" panose="020B0604020202020204" pitchFamily="34" charset="0"/>
              </a:rPr>
              <a:t>Tracko</a:t>
            </a:r>
            <a:r>
              <a:rPr lang="en-US" sz="2400" b="1" dirty="0">
                <a:solidFill>
                  <a:schemeClr val="bg1">
                    <a:lumMod val="85000"/>
                  </a:schemeClr>
                </a:solidFill>
                <a:latin typeface="Corbel" panose="020B0503020204020204" pitchFamily="34" charset="0"/>
                <a:cs typeface="Helvetica" panose="020B0604020202020204" pitchFamily="34" charset="0"/>
              </a:rPr>
              <a:t> (devices)</a:t>
            </a:r>
            <a:br>
              <a:rPr lang="en-US" sz="2400" b="1" dirty="0">
                <a:solidFill>
                  <a:schemeClr val="bg1">
                    <a:lumMod val="85000"/>
                  </a:schemeClr>
                </a:solidFill>
                <a:latin typeface="Corbel" panose="020B0503020204020204" pitchFamily="34" charset="0"/>
                <a:cs typeface="Helvetica" panose="020B0604020202020204" pitchFamily="34" charset="0"/>
              </a:rPr>
            </a:br>
            <a:r>
              <a:rPr lang="en-US" sz="2400" b="1" dirty="0">
                <a:solidFill>
                  <a:schemeClr val="bg1">
                    <a:lumMod val="85000"/>
                  </a:schemeClr>
                </a:solidFill>
                <a:latin typeface="Corbel" panose="020B0503020204020204" pitchFamily="34" charset="0"/>
                <a:cs typeface="Helvetica" panose="020B0604020202020204" pitchFamily="34" charset="0"/>
              </a:rPr>
              <a:t>[</a:t>
            </a:r>
            <a:r>
              <a:rPr lang="en-US" sz="2400" b="1" dirty="0" err="1">
                <a:solidFill>
                  <a:schemeClr val="bg1">
                    <a:lumMod val="85000"/>
                  </a:schemeClr>
                </a:solidFill>
                <a:latin typeface="Corbel" panose="020B0503020204020204" pitchFamily="34" charset="0"/>
                <a:cs typeface="Helvetica" panose="020B0604020202020204" pitchFamily="34" charset="0"/>
              </a:rPr>
              <a:t>Jin</a:t>
            </a:r>
            <a:r>
              <a:rPr lang="en-US" sz="2400" b="1" dirty="0">
                <a:solidFill>
                  <a:schemeClr val="bg1">
                    <a:lumMod val="85000"/>
                  </a:schemeClr>
                </a:solidFill>
                <a:latin typeface="Corbel" panose="020B0503020204020204" pitchFamily="34" charset="0"/>
                <a:cs typeface="Helvetica" panose="020B0604020202020204" pitchFamily="34" charset="0"/>
              </a:rPr>
              <a:t> et al., UIST’15]</a:t>
            </a:r>
          </a:p>
          <a:p>
            <a:endParaRPr lang="en-US" sz="2400" b="1" dirty="0">
              <a:solidFill>
                <a:schemeClr val="bg1">
                  <a:lumMod val="85000"/>
                </a:schemeClr>
              </a:solidFill>
              <a:latin typeface="Corbel" panose="020B0503020204020204" pitchFamily="34" charset="0"/>
              <a:cs typeface="Helvetica" panose="020B0604020202020204" pitchFamily="34" charset="0"/>
            </a:endParaRPr>
          </a:p>
          <a:p>
            <a:r>
              <a:rPr lang="en-US" sz="2400" b="1" dirty="0">
                <a:solidFill>
                  <a:schemeClr val="bg1">
                    <a:lumMod val="85000"/>
                  </a:schemeClr>
                </a:solidFill>
                <a:latin typeface="Corbel" panose="020B0503020204020204" pitchFamily="34" charset="0"/>
                <a:cs typeface="Helvetica" panose="020B0604020202020204" pitchFamily="34" charset="0"/>
              </a:rPr>
              <a:t>ID-Match (people)</a:t>
            </a:r>
            <a:br>
              <a:rPr lang="en-US" sz="2400" b="1" dirty="0">
                <a:solidFill>
                  <a:schemeClr val="bg1">
                    <a:lumMod val="85000"/>
                  </a:schemeClr>
                </a:solidFill>
                <a:latin typeface="Corbel" panose="020B0503020204020204" pitchFamily="34" charset="0"/>
                <a:cs typeface="Helvetica" panose="020B0604020202020204" pitchFamily="34" charset="0"/>
              </a:rPr>
            </a:br>
            <a:r>
              <a:rPr lang="en-US" sz="2400" b="1" dirty="0">
                <a:solidFill>
                  <a:schemeClr val="bg1">
                    <a:lumMod val="85000"/>
                  </a:schemeClr>
                </a:solidFill>
                <a:latin typeface="Corbel" panose="020B0503020204020204" pitchFamily="34" charset="0"/>
                <a:cs typeface="Helvetica" panose="020B0604020202020204" pitchFamily="34" charset="0"/>
              </a:rPr>
              <a:t>[Li et al., CHI’16]</a:t>
            </a:r>
          </a:p>
        </p:txBody>
      </p:sp>
      <p:sp>
        <p:nvSpPr>
          <p:cNvPr id="5" name="TextBox 4"/>
          <p:cNvSpPr txBox="1"/>
          <p:nvPr/>
        </p:nvSpPr>
        <p:spPr>
          <a:xfrm>
            <a:off x="333829" y="0"/>
            <a:ext cx="8810171" cy="1261884"/>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HCI Tools for Tracking People and Devices</a:t>
            </a:r>
            <a:endParaRPr lang="en-US" sz="3600" dirty="0">
              <a:latin typeface="Corbel" panose="020B0503020204020204" pitchFamily="34" charset="0"/>
            </a:endParaRPr>
          </a:p>
        </p:txBody>
      </p:sp>
      <p:sp>
        <p:nvSpPr>
          <p:cNvPr id="2" name="Slide Number Placeholder 1"/>
          <p:cNvSpPr>
            <a:spLocks noGrp="1"/>
          </p:cNvSpPr>
          <p:nvPr>
            <p:ph type="sldNum" sz="quarter" idx="12"/>
          </p:nvPr>
        </p:nvSpPr>
        <p:spPr/>
        <p:txBody>
          <a:bodyPr/>
          <a:lstStyle/>
          <a:p>
            <a:fld id="{D4F82252-1217-48D5-93A5-0DC98478EA98}" type="slidenum">
              <a:rPr lang="en-US" smtClean="0"/>
              <a:t>12</a:t>
            </a:fld>
            <a:endParaRPr lang="en-US" dirty="0"/>
          </a:p>
        </p:txBody>
      </p:sp>
    </p:spTree>
    <p:extLst>
      <p:ext uri="{BB962C8B-B14F-4D97-AF65-F5344CB8AC3E}">
        <p14:creationId xmlns:p14="http://schemas.microsoft.com/office/powerpoint/2010/main" val="1874259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854" y="3206061"/>
            <a:ext cx="7458291" cy="2716949"/>
          </a:xfrm>
          <a:prstGeom prst="rect">
            <a:avLst/>
          </a:prstGeom>
        </p:spPr>
      </p:pic>
      <p:sp>
        <p:nvSpPr>
          <p:cNvPr id="5" name="TextBox 4"/>
          <p:cNvSpPr txBox="1"/>
          <p:nvPr/>
        </p:nvSpPr>
        <p:spPr>
          <a:xfrm>
            <a:off x="333829" y="0"/>
            <a:ext cx="8810171" cy="1261884"/>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HCI Tools for Tracking People and Devices</a:t>
            </a:r>
            <a:endParaRPr lang="en-US" sz="3600" dirty="0">
              <a:latin typeface="Corbel" panose="020B0503020204020204" pitchFamily="34" charset="0"/>
            </a:endParaRPr>
          </a:p>
        </p:txBody>
      </p:sp>
      <p:sp>
        <p:nvSpPr>
          <p:cNvPr id="2" name="Slide Number Placeholder 1"/>
          <p:cNvSpPr>
            <a:spLocks noGrp="1"/>
          </p:cNvSpPr>
          <p:nvPr>
            <p:ph type="sldNum" sz="quarter" idx="12"/>
          </p:nvPr>
        </p:nvSpPr>
        <p:spPr/>
        <p:txBody>
          <a:bodyPr/>
          <a:lstStyle/>
          <a:p>
            <a:fld id="{D4F82252-1217-48D5-93A5-0DC98478EA98}" type="slidenum">
              <a:rPr lang="en-US" smtClean="0"/>
              <a:t>13</a:t>
            </a:fld>
            <a:endParaRPr lang="en-US"/>
          </a:p>
        </p:txBody>
      </p:sp>
      <p:sp>
        <p:nvSpPr>
          <p:cNvPr id="10" name="TextBox 9"/>
          <p:cNvSpPr txBox="1"/>
          <p:nvPr/>
        </p:nvSpPr>
        <p:spPr>
          <a:xfrm>
            <a:off x="842854" y="1818613"/>
            <a:ext cx="8301146" cy="954107"/>
          </a:xfrm>
          <a:prstGeom prst="rect">
            <a:avLst/>
          </a:prstGeom>
          <a:noFill/>
        </p:spPr>
        <p:txBody>
          <a:bodyPr wrap="square" rtlCol="0">
            <a:spAutoFit/>
          </a:bodyPr>
          <a:lstStyle/>
          <a:p>
            <a:r>
              <a:rPr lang="en-US" sz="2800" b="1" dirty="0">
                <a:latin typeface="Corbel" panose="020B0503020204020204" pitchFamily="34" charset="0"/>
                <a:cs typeface="Helvetica" panose="020B0604020202020204" pitchFamily="34" charset="0"/>
              </a:rPr>
              <a:t>Group-Together </a:t>
            </a:r>
            <a:r>
              <a:rPr lang="en-US" sz="2800" b="1" u="sng" dirty="0">
                <a:latin typeface="Corbel" panose="020B0503020204020204" pitchFamily="34" charset="0"/>
                <a:cs typeface="Helvetica" panose="020B0604020202020204" pitchFamily="34" charset="0"/>
              </a:rPr>
              <a:t>(people and devices)</a:t>
            </a:r>
            <a:br>
              <a:rPr lang="en-US" sz="2800" b="1" u="sng" dirty="0">
                <a:latin typeface="Corbel" panose="020B0503020204020204" pitchFamily="34" charset="0"/>
                <a:cs typeface="Helvetica" panose="020B0604020202020204" pitchFamily="34" charset="0"/>
              </a:rPr>
            </a:br>
            <a:r>
              <a:rPr lang="en-US" sz="2800" b="1" dirty="0">
                <a:latin typeface="Corbel" panose="020B0503020204020204" pitchFamily="34" charset="0"/>
                <a:cs typeface="Helvetica" panose="020B0604020202020204" pitchFamily="34" charset="0"/>
              </a:rPr>
              <a:t>[Marquardt et al., UIST’12]</a:t>
            </a:r>
            <a:endParaRPr lang="en-US" sz="2800" b="1" dirty="0">
              <a:solidFill>
                <a:schemeClr val="bg1">
                  <a:lumMod val="85000"/>
                </a:schemeClr>
              </a:solidFill>
              <a:latin typeface="Corbel" panose="020B0503020204020204" pitchFamily="34" charset="0"/>
              <a:cs typeface="Helvetica" panose="020B0604020202020204" pitchFamily="34" charset="0"/>
            </a:endParaRPr>
          </a:p>
        </p:txBody>
      </p:sp>
    </p:spTree>
    <p:extLst>
      <p:ext uri="{BB962C8B-B14F-4D97-AF65-F5344CB8AC3E}">
        <p14:creationId xmlns:p14="http://schemas.microsoft.com/office/powerpoint/2010/main" val="3601734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3829" y="0"/>
            <a:ext cx="8810171" cy="1261884"/>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HCI Tools for Tracking People and Devices</a:t>
            </a:r>
            <a:endParaRPr lang="en-US" sz="3600" dirty="0">
              <a:latin typeface="Corbel" panose="020B0503020204020204" pitchFamily="34" charset="0"/>
            </a:endParaRPr>
          </a:p>
        </p:txBody>
      </p:sp>
      <p:sp>
        <p:nvSpPr>
          <p:cNvPr id="2" name="Slide Number Placeholder 1"/>
          <p:cNvSpPr>
            <a:spLocks noGrp="1"/>
          </p:cNvSpPr>
          <p:nvPr>
            <p:ph type="sldNum" sz="quarter" idx="12"/>
          </p:nvPr>
        </p:nvSpPr>
        <p:spPr/>
        <p:txBody>
          <a:bodyPr/>
          <a:lstStyle/>
          <a:p>
            <a:fld id="{D4F82252-1217-48D5-93A5-0DC98478EA98}" type="slidenum">
              <a:rPr lang="en-US" smtClean="0"/>
              <a:t>14</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140" y="3206061"/>
            <a:ext cx="3781547" cy="2716949"/>
          </a:xfrm>
          <a:prstGeom prst="rect">
            <a:avLst/>
          </a:prstGeom>
        </p:spPr>
      </p:pic>
      <p:sp>
        <p:nvSpPr>
          <p:cNvPr id="11" name="TextBox 10"/>
          <p:cNvSpPr txBox="1"/>
          <p:nvPr/>
        </p:nvSpPr>
        <p:spPr>
          <a:xfrm>
            <a:off x="842855" y="1818613"/>
            <a:ext cx="8301146" cy="954107"/>
          </a:xfrm>
          <a:prstGeom prst="rect">
            <a:avLst/>
          </a:prstGeom>
          <a:noFill/>
        </p:spPr>
        <p:txBody>
          <a:bodyPr wrap="square" rtlCol="0">
            <a:spAutoFit/>
          </a:bodyPr>
          <a:lstStyle/>
          <a:p>
            <a:r>
              <a:rPr lang="en-US" sz="2800" b="1" dirty="0">
                <a:latin typeface="Corbel" panose="020B0503020204020204" pitchFamily="34" charset="0"/>
                <a:cs typeface="Helvetica" panose="020B0604020202020204" pitchFamily="34" charset="0"/>
              </a:rPr>
              <a:t>DT-DT </a:t>
            </a:r>
            <a:r>
              <a:rPr lang="en-US" sz="2800" b="1" u="sng" dirty="0">
                <a:latin typeface="Corbel" panose="020B0503020204020204" pitchFamily="34" charset="0"/>
                <a:cs typeface="Helvetica" panose="020B0604020202020204" pitchFamily="34" charset="0"/>
              </a:rPr>
              <a:t>(people)</a:t>
            </a:r>
          </a:p>
          <a:p>
            <a:r>
              <a:rPr lang="en-US" sz="2800" b="1" dirty="0">
                <a:latin typeface="Corbel" panose="020B0503020204020204" pitchFamily="34" charset="0"/>
                <a:cs typeface="Helvetica" panose="020B0604020202020204" pitchFamily="34" charset="0"/>
              </a:rPr>
              <a:t>[Hu et al., ITS’14]</a:t>
            </a:r>
            <a:endParaRPr lang="en-US" sz="2800" b="1" dirty="0">
              <a:solidFill>
                <a:schemeClr val="bg1">
                  <a:lumMod val="85000"/>
                </a:schemeClr>
              </a:solidFill>
              <a:latin typeface="Corbel" panose="020B0503020204020204" pitchFamily="34" charset="0"/>
              <a:cs typeface="Helvetica" panose="020B0604020202020204" pitchFamily="34" charset="0"/>
            </a:endParaRPr>
          </a:p>
        </p:txBody>
      </p:sp>
    </p:spTree>
    <p:extLst>
      <p:ext uri="{BB962C8B-B14F-4D97-AF65-F5344CB8AC3E}">
        <p14:creationId xmlns:p14="http://schemas.microsoft.com/office/powerpoint/2010/main" val="90263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3829" y="0"/>
            <a:ext cx="8810171" cy="1261884"/>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HCI Tools for Tracking People and Devices</a:t>
            </a:r>
            <a:endParaRPr lang="en-US" sz="3600" dirty="0">
              <a:latin typeface="Corbel" panose="020B0503020204020204" pitchFamily="34" charset="0"/>
            </a:endParaRPr>
          </a:p>
        </p:txBody>
      </p:sp>
      <p:sp>
        <p:nvSpPr>
          <p:cNvPr id="2" name="Slide Number Placeholder 1"/>
          <p:cNvSpPr>
            <a:spLocks noGrp="1"/>
          </p:cNvSpPr>
          <p:nvPr>
            <p:ph type="sldNum" sz="quarter" idx="12"/>
          </p:nvPr>
        </p:nvSpPr>
        <p:spPr/>
        <p:txBody>
          <a:bodyPr/>
          <a:lstStyle/>
          <a:p>
            <a:fld id="{D4F82252-1217-48D5-93A5-0DC98478EA98}" type="slidenum">
              <a:rPr lang="en-US" smtClean="0"/>
              <a:t>15</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939" y="3206061"/>
            <a:ext cx="5952120" cy="2714346"/>
          </a:xfrm>
          <a:prstGeom prst="rect">
            <a:avLst/>
          </a:prstGeom>
        </p:spPr>
      </p:pic>
      <p:sp>
        <p:nvSpPr>
          <p:cNvPr id="11" name="TextBox 10"/>
          <p:cNvSpPr txBox="1"/>
          <p:nvPr/>
        </p:nvSpPr>
        <p:spPr>
          <a:xfrm>
            <a:off x="842855" y="1818613"/>
            <a:ext cx="8301146" cy="954107"/>
          </a:xfrm>
          <a:prstGeom prst="rect">
            <a:avLst/>
          </a:prstGeom>
          <a:noFill/>
        </p:spPr>
        <p:txBody>
          <a:bodyPr wrap="square" rtlCol="0">
            <a:spAutoFit/>
          </a:bodyPr>
          <a:lstStyle/>
          <a:p>
            <a:r>
              <a:rPr lang="en-US" sz="2800" b="1" dirty="0">
                <a:latin typeface="Corbel" panose="020B0503020204020204" pitchFamily="34" charset="0"/>
                <a:cs typeface="Helvetica" panose="020B0604020202020204" pitchFamily="34" charset="0"/>
              </a:rPr>
              <a:t>HuddleLamp </a:t>
            </a:r>
            <a:r>
              <a:rPr lang="en-US" sz="2800" b="1" u="sng" dirty="0">
                <a:latin typeface="Corbel" panose="020B0503020204020204" pitchFamily="34" charset="0"/>
                <a:cs typeface="Helvetica" panose="020B0604020202020204" pitchFamily="34" charset="0"/>
              </a:rPr>
              <a:t>(hands and devices)</a:t>
            </a:r>
            <a:br>
              <a:rPr lang="en-US" sz="2800" b="1" dirty="0">
                <a:latin typeface="Corbel" panose="020B0503020204020204" pitchFamily="34" charset="0"/>
                <a:cs typeface="Helvetica" panose="020B0604020202020204" pitchFamily="34" charset="0"/>
              </a:rPr>
            </a:br>
            <a:r>
              <a:rPr lang="en-US" sz="2800" b="1" dirty="0">
                <a:latin typeface="Corbel" panose="020B0503020204020204" pitchFamily="34" charset="0"/>
                <a:cs typeface="Helvetica" panose="020B0604020202020204" pitchFamily="34" charset="0"/>
              </a:rPr>
              <a:t>[</a:t>
            </a:r>
            <a:r>
              <a:rPr lang="en-US" sz="2800" b="1" dirty="0" err="1">
                <a:latin typeface="Corbel" panose="020B0503020204020204" pitchFamily="34" charset="0"/>
                <a:cs typeface="Helvetica" panose="020B0604020202020204" pitchFamily="34" charset="0"/>
              </a:rPr>
              <a:t>Rädle</a:t>
            </a:r>
            <a:r>
              <a:rPr lang="en-US" sz="2800" b="1" dirty="0">
                <a:latin typeface="Corbel" panose="020B0503020204020204" pitchFamily="34" charset="0"/>
                <a:cs typeface="Helvetica" panose="020B0604020202020204" pitchFamily="34" charset="0"/>
              </a:rPr>
              <a:t> et al., ITS’14]</a:t>
            </a:r>
            <a:endParaRPr lang="en-US" sz="2800" b="1" dirty="0">
              <a:solidFill>
                <a:schemeClr val="bg1">
                  <a:lumMod val="85000"/>
                </a:schemeClr>
              </a:solidFill>
              <a:latin typeface="Corbel" panose="020B0503020204020204" pitchFamily="34" charset="0"/>
              <a:cs typeface="Helvetica" panose="020B0604020202020204" pitchFamily="34" charset="0"/>
            </a:endParaRPr>
          </a:p>
        </p:txBody>
      </p:sp>
    </p:spTree>
    <p:extLst>
      <p:ext uri="{BB962C8B-B14F-4D97-AF65-F5344CB8AC3E}">
        <p14:creationId xmlns:p14="http://schemas.microsoft.com/office/powerpoint/2010/main" val="9723895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3829" y="0"/>
            <a:ext cx="8810171" cy="1261884"/>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HCI Tools for Tracking People and Devices</a:t>
            </a:r>
            <a:endParaRPr lang="en-US" sz="3600" dirty="0">
              <a:latin typeface="Corbel" panose="020B0503020204020204" pitchFamily="34" charset="0"/>
            </a:endParaRPr>
          </a:p>
        </p:txBody>
      </p:sp>
      <p:sp>
        <p:nvSpPr>
          <p:cNvPr id="2" name="Slide Number Placeholder 1"/>
          <p:cNvSpPr>
            <a:spLocks noGrp="1"/>
          </p:cNvSpPr>
          <p:nvPr>
            <p:ph type="sldNum" sz="quarter" idx="12"/>
          </p:nvPr>
        </p:nvSpPr>
        <p:spPr/>
        <p:txBody>
          <a:bodyPr/>
          <a:lstStyle/>
          <a:p>
            <a:fld id="{D4F82252-1217-48D5-93A5-0DC98478EA98}" type="slidenum">
              <a:rPr lang="en-US" smtClean="0"/>
              <a:t>16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366" y="3206061"/>
            <a:ext cx="5309266" cy="2716949"/>
          </a:xfrm>
          <a:prstGeom prst="rect">
            <a:avLst/>
          </a:prstGeom>
        </p:spPr>
      </p:pic>
      <p:sp>
        <p:nvSpPr>
          <p:cNvPr id="12" name="TextBox 11"/>
          <p:cNvSpPr txBox="1"/>
          <p:nvPr/>
        </p:nvSpPr>
        <p:spPr>
          <a:xfrm>
            <a:off x="842855" y="1818613"/>
            <a:ext cx="8301146" cy="954107"/>
          </a:xfrm>
          <a:prstGeom prst="rect">
            <a:avLst/>
          </a:prstGeom>
          <a:noFill/>
        </p:spPr>
        <p:txBody>
          <a:bodyPr wrap="square" rtlCol="0">
            <a:spAutoFit/>
          </a:bodyPr>
          <a:lstStyle/>
          <a:p>
            <a:r>
              <a:rPr lang="en-US" sz="2800" b="1" dirty="0" err="1">
                <a:latin typeface="Corbel" panose="020B0503020204020204" pitchFamily="34" charset="0"/>
                <a:cs typeface="Helvetica" panose="020B0604020202020204" pitchFamily="34" charset="0"/>
              </a:rPr>
              <a:t>Tracko</a:t>
            </a:r>
            <a:r>
              <a:rPr lang="en-US" sz="2800" b="1" dirty="0">
                <a:latin typeface="Corbel" panose="020B0503020204020204" pitchFamily="34" charset="0"/>
                <a:cs typeface="Helvetica" panose="020B0604020202020204" pitchFamily="34" charset="0"/>
              </a:rPr>
              <a:t> </a:t>
            </a:r>
            <a:r>
              <a:rPr lang="en-US" sz="2800" b="1" u="sng" dirty="0">
                <a:latin typeface="Corbel" panose="020B0503020204020204" pitchFamily="34" charset="0"/>
                <a:cs typeface="Helvetica" panose="020B0604020202020204" pitchFamily="34" charset="0"/>
              </a:rPr>
              <a:t>(devices)</a:t>
            </a:r>
          </a:p>
          <a:p>
            <a:r>
              <a:rPr lang="en-US" sz="2800" b="1" dirty="0">
                <a:latin typeface="Corbel" panose="020B0503020204020204" pitchFamily="34" charset="0"/>
                <a:cs typeface="Helvetica" panose="020B0604020202020204" pitchFamily="34" charset="0"/>
              </a:rPr>
              <a:t>[</a:t>
            </a:r>
            <a:r>
              <a:rPr lang="en-US" sz="2800" b="1" dirty="0" err="1">
                <a:latin typeface="Corbel" panose="020B0503020204020204" pitchFamily="34" charset="0"/>
                <a:cs typeface="Helvetica" panose="020B0604020202020204" pitchFamily="34" charset="0"/>
              </a:rPr>
              <a:t>Jin</a:t>
            </a:r>
            <a:r>
              <a:rPr lang="en-US" sz="2800" b="1" dirty="0">
                <a:latin typeface="Corbel" panose="020B0503020204020204" pitchFamily="34" charset="0"/>
                <a:cs typeface="Helvetica" panose="020B0604020202020204" pitchFamily="34" charset="0"/>
              </a:rPr>
              <a:t> et al., UIST’15]</a:t>
            </a:r>
            <a:endParaRPr lang="en-US" sz="2800" b="1" dirty="0">
              <a:solidFill>
                <a:schemeClr val="bg1">
                  <a:lumMod val="85000"/>
                </a:schemeClr>
              </a:solidFill>
              <a:latin typeface="Corbel" panose="020B0503020204020204" pitchFamily="34" charset="0"/>
              <a:cs typeface="Helvetica" panose="020B0604020202020204" pitchFamily="34" charset="0"/>
            </a:endParaRPr>
          </a:p>
        </p:txBody>
      </p:sp>
    </p:spTree>
    <p:extLst>
      <p:ext uri="{BB962C8B-B14F-4D97-AF65-F5344CB8AC3E}">
        <p14:creationId xmlns:p14="http://schemas.microsoft.com/office/powerpoint/2010/main" val="1708279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3829" y="0"/>
            <a:ext cx="8810171" cy="1261884"/>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HCI Tools for Tracking People and Devices</a:t>
            </a:r>
            <a:endParaRPr lang="en-US" sz="3600" dirty="0">
              <a:latin typeface="Corbel" panose="020B0503020204020204" pitchFamily="34" charset="0"/>
            </a:endParaRPr>
          </a:p>
        </p:txBody>
      </p:sp>
      <p:sp>
        <p:nvSpPr>
          <p:cNvPr id="2" name="Slide Number Placeholder 1"/>
          <p:cNvSpPr>
            <a:spLocks noGrp="1"/>
          </p:cNvSpPr>
          <p:nvPr>
            <p:ph type="sldNum" sz="quarter" idx="12"/>
          </p:nvPr>
        </p:nvSpPr>
        <p:spPr/>
        <p:txBody>
          <a:bodyPr/>
          <a:lstStyle/>
          <a:p>
            <a:fld id="{D4F82252-1217-48D5-93A5-0DC98478EA98}" type="slidenum">
              <a:rPr lang="en-US" smtClean="0"/>
              <a:t>17</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085" y="3206060"/>
            <a:ext cx="5771828" cy="2716949"/>
          </a:xfrm>
          <a:prstGeom prst="rect">
            <a:avLst/>
          </a:prstGeom>
        </p:spPr>
      </p:pic>
      <p:sp>
        <p:nvSpPr>
          <p:cNvPr id="9" name="TextBox 8"/>
          <p:cNvSpPr txBox="1"/>
          <p:nvPr/>
        </p:nvSpPr>
        <p:spPr>
          <a:xfrm>
            <a:off x="842855" y="1818613"/>
            <a:ext cx="8301146" cy="954107"/>
          </a:xfrm>
          <a:prstGeom prst="rect">
            <a:avLst/>
          </a:prstGeom>
          <a:noFill/>
        </p:spPr>
        <p:txBody>
          <a:bodyPr wrap="square" rtlCol="0">
            <a:spAutoFit/>
          </a:bodyPr>
          <a:lstStyle/>
          <a:p>
            <a:r>
              <a:rPr lang="en-US" sz="2800" b="1" dirty="0">
                <a:latin typeface="Corbel" panose="020B0503020204020204" pitchFamily="34" charset="0"/>
                <a:cs typeface="Helvetica" panose="020B0604020202020204" pitchFamily="34" charset="0"/>
              </a:rPr>
              <a:t>ID-Match </a:t>
            </a:r>
            <a:r>
              <a:rPr lang="en-US" sz="2800" b="1" u="sng" dirty="0">
                <a:latin typeface="Corbel" panose="020B0503020204020204" pitchFamily="34" charset="0"/>
                <a:cs typeface="Helvetica" panose="020B0604020202020204" pitchFamily="34" charset="0"/>
              </a:rPr>
              <a:t>(people)</a:t>
            </a:r>
            <a:br>
              <a:rPr lang="en-US" sz="2800" b="1" dirty="0">
                <a:latin typeface="Corbel" panose="020B0503020204020204" pitchFamily="34" charset="0"/>
                <a:cs typeface="Helvetica" panose="020B0604020202020204" pitchFamily="34" charset="0"/>
              </a:rPr>
            </a:br>
            <a:r>
              <a:rPr lang="en-US" sz="2800" b="1" dirty="0">
                <a:latin typeface="Corbel" panose="020B0503020204020204" pitchFamily="34" charset="0"/>
                <a:cs typeface="Helvetica" panose="020B0604020202020204" pitchFamily="34" charset="0"/>
              </a:rPr>
              <a:t>[Li et al., CHI’16]</a:t>
            </a:r>
            <a:endParaRPr lang="en-US" sz="2800" b="1" dirty="0">
              <a:solidFill>
                <a:schemeClr val="bg1">
                  <a:lumMod val="85000"/>
                </a:schemeClr>
              </a:solidFill>
              <a:latin typeface="Corbel" panose="020B0503020204020204" pitchFamily="34" charset="0"/>
              <a:cs typeface="Helvetica" panose="020B0604020202020204" pitchFamily="34" charset="0"/>
            </a:endParaRPr>
          </a:p>
        </p:txBody>
      </p:sp>
    </p:spTree>
    <p:extLst>
      <p:ext uri="{BB962C8B-B14F-4D97-AF65-F5344CB8AC3E}">
        <p14:creationId xmlns:p14="http://schemas.microsoft.com/office/powerpoint/2010/main" val="3511284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 y="603091"/>
            <a:ext cx="9162683" cy="41784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6197" y="4473834"/>
            <a:ext cx="5064871" cy="2384166"/>
          </a:xfrm>
          <a:prstGeom prst="rect">
            <a:avLst/>
          </a:prstGeom>
        </p:spPr>
      </p:pic>
      <p:sp>
        <p:nvSpPr>
          <p:cNvPr id="4" name="Slide Number Placeholder 3"/>
          <p:cNvSpPr>
            <a:spLocks noGrp="1"/>
          </p:cNvSpPr>
          <p:nvPr>
            <p:ph type="sldNum" sz="quarter" idx="12"/>
          </p:nvPr>
        </p:nvSpPr>
        <p:spPr/>
        <p:txBody>
          <a:bodyPr/>
          <a:lstStyle/>
          <a:p>
            <a:fld id="{D4F82252-1217-48D5-93A5-0DC98478EA98}" type="slidenum">
              <a:rPr lang="en-US" smtClean="0"/>
              <a:t>18</a:t>
            </a:fld>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1"/>
            <a:ext cx="6033020" cy="219774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5104" y="1"/>
            <a:ext cx="3058896" cy="219774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473835"/>
            <a:ext cx="4658963" cy="2384165"/>
          </a:xfrm>
          <a:prstGeom prst="rect">
            <a:avLst/>
          </a:prstGeom>
        </p:spPr>
      </p:pic>
    </p:spTree>
    <p:extLst>
      <p:ext uri="{BB962C8B-B14F-4D97-AF65-F5344CB8AC3E}">
        <p14:creationId xmlns:p14="http://schemas.microsoft.com/office/powerpoint/2010/main" val="2335564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0" y="0"/>
            <a:ext cx="9144000" cy="6857999"/>
          </a:xfrm>
          <a:prstGeom prst="rect">
            <a:avLst/>
          </a:prstGeom>
          <a:no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Corbel" panose="020B0503020204020204" pitchFamily="34" charset="0"/>
                <a:ea typeface="Champagne &amp; Limousines" panose="020B0502020202020204" pitchFamily="34" charset="0"/>
                <a:cs typeface="Helvetica" panose="020B0604020202020204" pitchFamily="34" charset="0"/>
              </a:rPr>
              <a:t>Tracking </a:t>
            </a:r>
            <a:r>
              <a:rPr lang="en-US" sz="4000" b="1" dirty="0">
                <a:latin typeface="Corbel" panose="020B0503020204020204" pitchFamily="34" charset="0"/>
                <a:ea typeface="Champagne &amp; Limousines" panose="020B0502020202020204" pitchFamily="34" charset="0"/>
                <a:cs typeface="Helvetica" panose="020B0604020202020204" pitchFamily="34" charset="0"/>
              </a:rPr>
              <a:t>people, activities, and devices</a:t>
            </a:r>
          </a:p>
          <a:p>
            <a:pPr algn="ctr"/>
            <a:r>
              <a:rPr lang="en-US" sz="4000" dirty="0">
                <a:latin typeface="Corbel" panose="020B0503020204020204" pitchFamily="34" charset="0"/>
                <a:ea typeface="Champagne &amp; Limousines" panose="020B0502020202020204" pitchFamily="34" charset="0"/>
                <a:cs typeface="Helvetica" panose="020B0604020202020204" pitchFamily="34" charset="0"/>
              </a:rPr>
              <a:t>altogether in </a:t>
            </a:r>
            <a:r>
              <a:rPr lang="en-US" sz="4000" b="1" i="1" dirty="0">
                <a:latin typeface="Corbel" panose="020B0503020204020204" pitchFamily="34" charset="0"/>
                <a:ea typeface="Champagne &amp; Limousines" panose="020B0502020202020204" pitchFamily="34" charset="0"/>
                <a:cs typeface="Helvetica" panose="020B0604020202020204" pitchFamily="34" charset="0"/>
              </a:rPr>
              <a:t>ad hoc </a:t>
            </a:r>
            <a:r>
              <a:rPr lang="en-US" sz="4000" dirty="0">
                <a:latin typeface="Corbel" panose="020B0503020204020204" pitchFamily="34" charset="0"/>
                <a:ea typeface="Champagne &amp; Limousines" panose="020B0502020202020204" pitchFamily="34" charset="0"/>
                <a:cs typeface="Helvetica" panose="020B0604020202020204" pitchFamily="34" charset="0"/>
              </a:rPr>
              <a:t>interactive spaces</a:t>
            </a:r>
          </a:p>
          <a:p>
            <a:pPr algn="ctr"/>
            <a:r>
              <a:rPr lang="en-US" sz="4000" dirty="0">
                <a:latin typeface="Corbel" panose="020B0503020204020204" pitchFamily="34" charset="0"/>
                <a:ea typeface="Champagne &amp; Limousines" panose="020B0502020202020204" pitchFamily="34" charset="0"/>
                <a:cs typeface="Helvetica" panose="020B0604020202020204" pitchFamily="34" charset="0"/>
              </a:rPr>
              <a:t>remains a </a:t>
            </a:r>
            <a:r>
              <a:rPr lang="en-US" sz="4000" b="1" dirty="0">
                <a:latin typeface="Corbel" panose="020B0503020204020204" pitchFamily="34" charset="0"/>
                <a:ea typeface="Champagne &amp; Limousines" panose="020B0502020202020204" pitchFamily="34" charset="0"/>
                <a:cs typeface="Helvetica" panose="020B0604020202020204" pitchFamily="34" charset="0"/>
              </a:rPr>
              <a:t>challenging</a:t>
            </a:r>
            <a:r>
              <a:rPr lang="en-US" sz="4000" dirty="0">
                <a:latin typeface="Corbel" panose="020B0503020204020204" pitchFamily="34" charset="0"/>
                <a:ea typeface="Champagne &amp; Limousines" panose="020B0502020202020204" pitchFamily="34" charset="0"/>
                <a:cs typeface="Helvetica" panose="020B0604020202020204" pitchFamily="34" charset="0"/>
              </a:rPr>
              <a:t> problem </a:t>
            </a:r>
          </a:p>
        </p:txBody>
      </p:sp>
      <p:sp>
        <p:nvSpPr>
          <p:cNvPr id="2" name="Slide Number Placeholder 1"/>
          <p:cNvSpPr>
            <a:spLocks noGrp="1"/>
          </p:cNvSpPr>
          <p:nvPr>
            <p:ph type="sldNum" sz="quarter" idx="12"/>
          </p:nvPr>
        </p:nvSpPr>
        <p:spPr/>
        <p:txBody>
          <a:bodyPr/>
          <a:lstStyle/>
          <a:p>
            <a:fld id="{D4F82252-1217-48D5-93A5-0DC98478EA98}" type="slidenum">
              <a:rPr lang="en-US" smtClean="0"/>
              <a:t>19</a:t>
            </a:fld>
            <a:endParaRPr lang="en-US"/>
          </a:p>
        </p:txBody>
      </p:sp>
    </p:spTree>
    <p:extLst>
      <p:ext uri="{BB962C8B-B14F-4D97-AF65-F5344CB8AC3E}">
        <p14:creationId xmlns:p14="http://schemas.microsoft.com/office/powerpoint/2010/main" val="1672690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33829" y="0"/>
            <a:ext cx="8810171" cy="3385542"/>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54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E</a:t>
            </a:r>
            <a:r>
              <a:rPr lang="en-US" sz="44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AGLE</a:t>
            </a:r>
            <a:r>
              <a:rPr lang="en-US" sz="54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S</a:t>
            </a:r>
            <a:r>
              <a:rPr lang="en-US" sz="44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ENSE</a:t>
            </a:r>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2400" b="1" dirty="0">
                <a:solidFill>
                  <a:srgbClr val="0070C0"/>
                </a:solidFill>
                <a:latin typeface="Corbel" panose="020B0503020204020204" pitchFamily="34" charset="0"/>
                <a:cs typeface="Helvetica" panose="020B0604020202020204" pitchFamily="34" charset="0"/>
              </a:rPr>
              <a:t>Tracking People and Devices in Interactive Spaces using</a:t>
            </a:r>
          </a:p>
          <a:p>
            <a:r>
              <a:rPr lang="en-US" sz="2400" b="1" dirty="0">
                <a:solidFill>
                  <a:srgbClr val="0070C0"/>
                </a:solidFill>
                <a:latin typeface="Corbel" panose="020B0503020204020204" pitchFamily="34" charset="0"/>
                <a:cs typeface="Helvetica" panose="020B0604020202020204" pitchFamily="34" charset="0"/>
              </a:rPr>
              <a:t>Real-Time Top-View Depth-Sensing</a:t>
            </a:r>
          </a:p>
          <a:p>
            <a:endParaRPr lang="en-US" sz="2400" dirty="0">
              <a:latin typeface="Corbel" panose="020B0503020204020204" pitchFamily="34" charset="0"/>
              <a:cs typeface="Helvetica" panose="020B0604020202020204" pitchFamily="34" charset="0"/>
            </a:endParaRPr>
          </a:p>
          <a:p>
            <a:r>
              <a:rPr lang="en-US" sz="2400" dirty="0">
                <a:latin typeface="Corbel" panose="020B0503020204020204" pitchFamily="34" charset="0"/>
                <a:ea typeface="Champagne &amp; Limousines" panose="020B0502020202020204" pitchFamily="34" charset="0"/>
                <a:cs typeface="Helvetica" panose="020B0604020202020204" pitchFamily="34" charset="0"/>
              </a:rPr>
              <a:t>Chi-Jui Wu</a:t>
            </a:r>
            <a:r>
              <a:rPr lang="en-US" sz="2400" baseline="30000" dirty="0">
                <a:latin typeface="Corbel" panose="020B0503020204020204" pitchFamily="34" charset="0"/>
                <a:ea typeface="Champagne &amp; Limousines" panose="020B0502020202020204" pitchFamily="34" charset="0"/>
                <a:cs typeface="Helvetica" panose="020B0604020202020204" pitchFamily="34" charset="0"/>
              </a:rPr>
              <a:t>1</a:t>
            </a:r>
            <a:r>
              <a:rPr lang="en-US" sz="2400" dirty="0">
                <a:latin typeface="Corbel" panose="020B0503020204020204" pitchFamily="34" charset="0"/>
                <a:ea typeface="Champagne &amp; Limousines" panose="020B0502020202020204" pitchFamily="34" charset="0"/>
                <a:cs typeface="Helvetica" panose="020B0604020202020204" pitchFamily="34" charset="0"/>
              </a:rPr>
              <a:t>, Steven Houben</a:t>
            </a:r>
            <a:r>
              <a:rPr lang="en-US" sz="2400" baseline="30000" dirty="0">
                <a:latin typeface="Corbel" panose="020B0503020204020204" pitchFamily="34" charset="0"/>
                <a:ea typeface="Champagne &amp; Limousines" panose="020B0502020202020204" pitchFamily="34" charset="0"/>
                <a:cs typeface="Helvetica" panose="020B0604020202020204" pitchFamily="34" charset="0"/>
              </a:rPr>
              <a:t>2</a:t>
            </a:r>
            <a:r>
              <a:rPr lang="en-US" sz="2400" dirty="0">
                <a:latin typeface="Corbel" panose="020B0503020204020204" pitchFamily="34" charset="0"/>
                <a:ea typeface="Champagne &amp; Limousines" panose="020B0502020202020204" pitchFamily="34" charset="0"/>
                <a:cs typeface="Helvetica" panose="020B0604020202020204" pitchFamily="34" charset="0"/>
              </a:rPr>
              <a:t>, and Nicolai Marquardt</a:t>
            </a:r>
            <a:r>
              <a:rPr lang="en-US" sz="2400" baseline="30000" dirty="0">
                <a:latin typeface="Corbel" panose="020B0503020204020204" pitchFamily="34" charset="0"/>
                <a:ea typeface="Champagne &amp; Limousines" panose="020B0502020202020204" pitchFamily="34" charset="0"/>
                <a:cs typeface="Helvetica" panose="020B0604020202020204" pitchFamily="34" charset="0"/>
              </a:rPr>
              <a:t>1</a:t>
            </a:r>
          </a:p>
          <a:p>
            <a:r>
              <a:rPr lang="en-US" sz="2400" b="1" dirty="0">
                <a:solidFill>
                  <a:srgbClr val="0070C0"/>
                </a:solidFill>
                <a:latin typeface="Corbel" panose="020B0503020204020204" pitchFamily="34" charset="0"/>
                <a:cs typeface="Helvetica" panose="020B0604020202020204" pitchFamily="34" charset="0"/>
              </a:rPr>
              <a:t>(Charles)</a:t>
            </a:r>
            <a:endParaRPr lang="en-US" sz="2400" b="1" baseline="30000" dirty="0">
              <a:solidFill>
                <a:srgbClr val="0070C0"/>
              </a:solidFill>
              <a:latin typeface="Corbel" panose="020B0503020204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3003" y="6245645"/>
            <a:ext cx="725466" cy="514141"/>
          </a:xfrm>
          <a:prstGeom prst="rect">
            <a:avLst/>
          </a:prstGeom>
        </p:spPr>
      </p:pic>
      <p:grpSp>
        <p:nvGrpSpPr>
          <p:cNvPr id="2" name="Group 1"/>
          <p:cNvGrpSpPr/>
          <p:nvPr/>
        </p:nvGrpSpPr>
        <p:grpSpPr>
          <a:xfrm>
            <a:off x="1" y="3630995"/>
            <a:ext cx="9143999" cy="1962121"/>
            <a:chOff x="0" y="3472129"/>
            <a:chExt cx="9143999" cy="1962121"/>
          </a:xfrm>
        </p:grpSpPr>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74039"/>
              <a:ext cx="2367045" cy="1960211"/>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8982" y="3474035"/>
              <a:ext cx="2367049" cy="1960213"/>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7964" y="3474033"/>
              <a:ext cx="2367049" cy="1960213"/>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6950" y="3472129"/>
              <a:ext cx="2367049" cy="1960213"/>
            </a:xfrm>
            <a:prstGeom prst="rect">
              <a:avLst/>
            </a:prstGeom>
          </p:spPr>
        </p:pic>
      </p:grpSp>
      <p:sp>
        <p:nvSpPr>
          <p:cNvPr id="4" name="Slide Number Placeholder 3"/>
          <p:cNvSpPr>
            <a:spLocks noGrp="1"/>
          </p:cNvSpPr>
          <p:nvPr>
            <p:ph type="sldNum" sz="quarter" idx="12"/>
          </p:nvPr>
        </p:nvSpPr>
        <p:spPr/>
        <p:txBody>
          <a:bodyPr/>
          <a:lstStyle/>
          <a:p>
            <a:fld id="{D4F82252-1217-48D5-93A5-0DC98478EA98}" type="slidenum">
              <a:rPr lang="en-US" smtClean="0"/>
              <a:t>2</a:t>
            </a:fld>
            <a:endParaRPr lang="en-US"/>
          </a:p>
        </p:txBody>
      </p:sp>
      <p:grpSp>
        <p:nvGrpSpPr>
          <p:cNvPr id="14" name="Group 13"/>
          <p:cNvGrpSpPr/>
          <p:nvPr/>
        </p:nvGrpSpPr>
        <p:grpSpPr>
          <a:xfrm>
            <a:off x="446992" y="6107094"/>
            <a:ext cx="4109073" cy="662981"/>
            <a:chOff x="446992" y="6107094"/>
            <a:chExt cx="4109073" cy="662981"/>
          </a:xfrm>
        </p:grpSpPr>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992" y="6503374"/>
              <a:ext cx="774631" cy="266701"/>
            </a:xfrm>
            <a:prstGeom prst="rect">
              <a:avLst/>
            </a:prstGeom>
            <a:solidFill>
              <a:schemeClr val="bg1"/>
            </a:solidFill>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695" y="6107094"/>
              <a:ext cx="759928" cy="249257"/>
            </a:xfrm>
            <a:prstGeom prst="rect">
              <a:avLst/>
            </a:prstGeom>
            <a:solidFill>
              <a:schemeClr val="bg1"/>
            </a:solidFill>
          </p:spPr>
        </p:pic>
        <p:sp>
          <p:nvSpPr>
            <p:cNvPr id="8" name="TextBox 7"/>
            <p:cNvSpPr txBox="1"/>
            <p:nvPr/>
          </p:nvSpPr>
          <p:spPr>
            <a:xfrm>
              <a:off x="1271100" y="6130958"/>
              <a:ext cx="3284965" cy="276999"/>
            </a:xfrm>
            <a:prstGeom prst="rect">
              <a:avLst/>
            </a:prstGeom>
            <a:noFill/>
          </p:spPr>
          <p:txBody>
            <a:bodyPr wrap="square" rtlCol="0">
              <a:spAutoFit/>
            </a:bodyPr>
            <a:lstStyle/>
            <a:p>
              <a:r>
                <a:rPr lang="en-US" sz="1200" dirty="0">
                  <a:latin typeface="Corbel" panose="020B0503020204020204" pitchFamily="34" charset="0"/>
                </a:rPr>
                <a:t>1 University College London</a:t>
              </a:r>
            </a:p>
          </p:txBody>
        </p:sp>
        <p:sp>
          <p:nvSpPr>
            <p:cNvPr id="9" name="TextBox 8"/>
            <p:cNvSpPr txBox="1"/>
            <p:nvPr/>
          </p:nvSpPr>
          <p:spPr>
            <a:xfrm>
              <a:off x="1271100" y="6488920"/>
              <a:ext cx="3284965" cy="276999"/>
            </a:xfrm>
            <a:prstGeom prst="rect">
              <a:avLst/>
            </a:prstGeom>
            <a:noFill/>
          </p:spPr>
          <p:txBody>
            <a:bodyPr wrap="square" rtlCol="0">
              <a:spAutoFit/>
            </a:bodyPr>
            <a:lstStyle/>
            <a:p>
              <a:r>
                <a:rPr lang="en-US" sz="1200" dirty="0">
                  <a:latin typeface="Corbel" panose="020B0503020204020204" pitchFamily="34" charset="0"/>
                </a:rPr>
                <a:t>2 Lancaster University</a:t>
              </a:r>
            </a:p>
          </p:txBody>
        </p:sp>
      </p:grpSp>
    </p:spTree>
    <p:extLst>
      <p:ext uri="{BB962C8B-B14F-4D97-AF65-F5344CB8AC3E}">
        <p14:creationId xmlns:p14="http://schemas.microsoft.com/office/powerpoint/2010/main" val="673380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F82252-1217-48D5-93A5-0DC98478EA98}" type="slidenum">
              <a:rPr lang="en-US" smtClean="0"/>
              <a:t>20</a:t>
            </a:fld>
            <a:endParaRPr lang="en-US"/>
          </a:p>
        </p:txBody>
      </p:sp>
      <p:sp>
        <p:nvSpPr>
          <p:cNvPr id="7" name="Titel 1"/>
          <p:cNvSpPr txBox="1">
            <a:spLocks/>
          </p:cNvSpPr>
          <p:nvPr/>
        </p:nvSpPr>
        <p:spPr>
          <a:xfrm>
            <a:off x="-1" y="191640"/>
            <a:ext cx="4002657" cy="900544"/>
          </a:xfrm>
          <a:prstGeom prst="rect">
            <a:avLst/>
          </a:prstGeom>
          <a:solidFill>
            <a:srgbClr val="000000">
              <a:alpha val="8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cs typeface="Arial" panose="020B0604020202020204" pitchFamily="34" charset="0"/>
              </a:rPr>
              <a:t>EagleSense</a:t>
            </a:r>
          </a:p>
        </p:txBody>
      </p:sp>
    </p:spTree>
    <p:extLst>
      <p:ext uri="{BB962C8B-B14F-4D97-AF65-F5344CB8AC3E}">
        <p14:creationId xmlns:p14="http://schemas.microsoft.com/office/powerpoint/2010/main" val="3552902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F82252-1217-48D5-93A5-0DC98478EA98}" type="slidenum">
              <a:rPr lang="en-US" smtClean="0"/>
              <a:t>21</a:t>
            </a:fld>
            <a:endParaRPr lang="en-US"/>
          </a:p>
        </p:txBody>
      </p:sp>
      <p:sp>
        <p:nvSpPr>
          <p:cNvPr id="8" name="TextBox 7"/>
          <p:cNvSpPr txBox="1"/>
          <p:nvPr/>
        </p:nvSpPr>
        <p:spPr>
          <a:xfrm>
            <a:off x="3506063" y="0"/>
            <a:ext cx="2881494" cy="646331"/>
          </a:xfrm>
          <a:prstGeom prst="rect">
            <a:avLst/>
          </a:prstGeom>
          <a:solidFill>
            <a:srgbClr val="C00000"/>
          </a:solidFill>
        </p:spPr>
        <p:txBody>
          <a:bodyPr wrap="none" rtlCol="0">
            <a:spAutoFit/>
          </a:bodyPr>
          <a:lstStyle/>
          <a:p>
            <a:pPr algn="ctr"/>
            <a:r>
              <a:rPr lang="en-US" b="1" dirty="0">
                <a:solidFill>
                  <a:schemeClr val="bg1"/>
                </a:solidFill>
                <a:latin typeface="Corbel" panose="020B0503020204020204" pitchFamily="34" charset="0"/>
              </a:rPr>
              <a:t>TOP-VIEW</a:t>
            </a:r>
          </a:p>
          <a:p>
            <a:pPr algn="ctr"/>
            <a:r>
              <a:rPr lang="en-US" b="1" dirty="0">
                <a:solidFill>
                  <a:schemeClr val="bg1"/>
                </a:solidFill>
                <a:latin typeface="Corbel" panose="020B0503020204020204" pitchFamily="34" charset="0"/>
              </a:rPr>
              <a:t>DEPTH-SENSING CAMERA</a:t>
            </a:r>
          </a:p>
        </p:txBody>
      </p:sp>
    </p:spTree>
    <p:extLst>
      <p:ext uri="{BB962C8B-B14F-4D97-AF65-F5344CB8AC3E}">
        <p14:creationId xmlns:p14="http://schemas.microsoft.com/office/powerpoint/2010/main" val="831095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F82252-1217-48D5-93A5-0DC98478EA98}" type="slidenum">
              <a:rPr lang="en-US" smtClean="0"/>
              <a:t>22</a:t>
            </a:fld>
            <a:endParaRPr lang="en-US"/>
          </a:p>
        </p:txBody>
      </p:sp>
      <p:sp>
        <p:nvSpPr>
          <p:cNvPr id="8" name="TextBox 7"/>
          <p:cNvSpPr txBox="1"/>
          <p:nvPr/>
        </p:nvSpPr>
        <p:spPr>
          <a:xfrm>
            <a:off x="3506063" y="0"/>
            <a:ext cx="2881494" cy="646331"/>
          </a:xfrm>
          <a:prstGeom prst="rect">
            <a:avLst/>
          </a:prstGeom>
          <a:solidFill>
            <a:srgbClr val="C00000"/>
          </a:solidFill>
        </p:spPr>
        <p:txBody>
          <a:bodyPr wrap="none" rtlCol="0">
            <a:spAutoFit/>
          </a:bodyPr>
          <a:lstStyle/>
          <a:p>
            <a:pPr algn="ctr"/>
            <a:r>
              <a:rPr lang="en-US" b="1" dirty="0">
                <a:solidFill>
                  <a:schemeClr val="bg1"/>
                </a:solidFill>
                <a:latin typeface="Corbel" panose="020B0503020204020204" pitchFamily="34" charset="0"/>
              </a:rPr>
              <a:t>TOP-VIEW</a:t>
            </a:r>
          </a:p>
          <a:p>
            <a:pPr algn="ctr"/>
            <a:r>
              <a:rPr lang="en-US" b="1" dirty="0">
                <a:solidFill>
                  <a:schemeClr val="bg1"/>
                </a:solidFill>
                <a:latin typeface="Corbel" panose="020B0503020204020204" pitchFamily="34" charset="0"/>
              </a:rPr>
              <a:t>DEPTH-SENSING CAMERA</a:t>
            </a:r>
          </a:p>
        </p:txBody>
      </p:sp>
      <p:sp>
        <p:nvSpPr>
          <p:cNvPr id="9" name="TextBox 8"/>
          <p:cNvSpPr txBox="1"/>
          <p:nvPr/>
        </p:nvSpPr>
        <p:spPr>
          <a:xfrm>
            <a:off x="2832834" y="5121556"/>
            <a:ext cx="4227952" cy="646331"/>
          </a:xfrm>
          <a:prstGeom prst="rect">
            <a:avLst/>
          </a:prstGeom>
          <a:solidFill>
            <a:srgbClr val="FFC000"/>
          </a:solidFill>
        </p:spPr>
        <p:txBody>
          <a:bodyPr wrap="none" rtlCol="0">
            <a:spAutoFit/>
          </a:bodyPr>
          <a:lstStyle/>
          <a:p>
            <a:pPr algn="ctr"/>
            <a:r>
              <a:rPr lang="en-US" b="1" dirty="0">
                <a:solidFill>
                  <a:schemeClr val="bg1"/>
                </a:solidFill>
                <a:latin typeface="Corbel" panose="020B0503020204020204" pitchFamily="34" charset="0"/>
              </a:rPr>
              <a:t>TRACKED POSITION, ORIENTATION,</a:t>
            </a:r>
          </a:p>
          <a:p>
            <a:pPr algn="ctr"/>
            <a:r>
              <a:rPr lang="en-US" b="1" dirty="0">
                <a:solidFill>
                  <a:schemeClr val="bg1"/>
                </a:solidFill>
                <a:latin typeface="Corbel" panose="020B0503020204020204" pitchFamily="34" charset="0"/>
              </a:rPr>
              <a:t>POSTURES AND ACTIVITES  OF PEOPLE</a:t>
            </a:r>
          </a:p>
        </p:txBody>
      </p:sp>
    </p:spTree>
    <p:extLst>
      <p:ext uri="{BB962C8B-B14F-4D97-AF65-F5344CB8AC3E}">
        <p14:creationId xmlns:p14="http://schemas.microsoft.com/office/powerpoint/2010/main" val="1260626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F82252-1217-48D5-93A5-0DC98478EA98}" type="slidenum">
              <a:rPr lang="en-US" smtClean="0"/>
              <a:t>23</a:t>
            </a:fld>
            <a:endParaRPr lang="en-US"/>
          </a:p>
        </p:txBody>
      </p:sp>
      <p:sp>
        <p:nvSpPr>
          <p:cNvPr id="4" name="TextBox 3"/>
          <p:cNvSpPr txBox="1"/>
          <p:nvPr/>
        </p:nvSpPr>
        <p:spPr>
          <a:xfrm>
            <a:off x="3506063" y="0"/>
            <a:ext cx="2881494" cy="646331"/>
          </a:xfrm>
          <a:prstGeom prst="rect">
            <a:avLst/>
          </a:prstGeom>
          <a:solidFill>
            <a:srgbClr val="C00000"/>
          </a:solidFill>
        </p:spPr>
        <p:txBody>
          <a:bodyPr wrap="none" rtlCol="0">
            <a:spAutoFit/>
          </a:bodyPr>
          <a:lstStyle/>
          <a:p>
            <a:pPr algn="ctr"/>
            <a:r>
              <a:rPr lang="en-US" b="1" dirty="0">
                <a:solidFill>
                  <a:schemeClr val="bg1"/>
                </a:solidFill>
                <a:latin typeface="Corbel" panose="020B0503020204020204" pitchFamily="34" charset="0"/>
              </a:rPr>
              <a:t>TOP-VIEW</a:t>
            </a:r>
          </a:p>
          <a:p>
            <a:pPr algn="ctr"/>
            <a:r>
              <a:rPr lang="en-US" b="1" dirty="0">
                <a:solidFill>
                  <a:schemeClr val="bg1"/>
                </a:solidFill>
                <a:latin typeface="Corbel" panose="020B0503020204020204" pitchFamily="34" charset="0"/>
              </a:rPr>
              <a:t>DEPTH-SENSING CAMERA</a:t>
            </a:r>
          </a:p>
        </p:txBody>
      </p:sp>
      <p:sp>
        <p:nvSpPr>
          <p:cNvPr id="6" name="TextBox 5"/>
          <p:cNvSpPr txBox="1"/>
          <p:nvPr/>
        </p:nvSpPr>
        <p:spPr>
          <a:xfrm>
            <a:off x="2832834" y="5121556"/>
            <a:ext cx="4227952" cy="646331"/>
          </a:xfrm>
          <a:prstGeom prst="rect">
            <a:avLst/>
          </a:prstGeom>
          <a:solidFill>
            <a:srgbClr val="FFC000"/>
          </a:solidFill>
        </p:spPr>
        <p:txBody>
          <a:bodyPr wrap="none" rtlCol="0">
            <a:spAutoFit/>
          </a:bodyPr>
          <a:lstStyle/>
          <a:p>
            <a:pPr algn="ctr"/>
            <a:r>
              <a:rPr lang="en-US" b="1" dirty="0">
                <a:solidFill>
                  <a:schemeClr val="bg1"/>
                </a:solidFill>
                <a:latin typeface="Corbel" panose="020B0503020204020204" pitchFamily="34" charset="0"/>
              </a:rPr>
              <a:t>TRACKED POSITION, ORIENTATION,</a:t>
            </a:r>
          </a:p>
          <a:p>
            <a:pPr algn="ctr"/>
            <a:r>
              <a:rPr lang="en-US" b="1" dirty="0">
                <a:solidFill>
                  <a:schemeClr val="bg1"/>
                </a:solidFill>
                <a:latin typeface="Corbel" panose="020B0503020204020204" pitchFamily="34" charset="0"/>
              </a:rPr>
              <a:t>POSTURES AND ACTIVITES  OF PEOPLE</a:t>
            </a:r>
          </a:p>
        </p:txBody>
      </p:sp>
      <p:cxnSp>
        <p:nvCxnSpPr>
          <p:cNvPr id="8" name="Straight Arrow Connector 7"/>
          <p:cNvCxnSpPr>
            <a:stCxn id="15" idx="2"/>
          </p:cNvCxnSpPr>
          <p:nvPr/>
        </p:nvCxnSpPr>
        <p:spPr>
          <a:xfrm>
            <a:off x="1754386" y="1790700"/>
            <a:ext cx="2493764" cy="590550"/>
          </a:xfrm>
          <a:prstGeom prst="straightConnector1">
            <a:avLst/>
          </a:prstGeom>
          <a:ln w="63500" cap="rnd">
            <a:solidFill>
              <a:schemeClr val="tx1"/>
            </a:solidFill>
            <a:prstDash val="sysDash"/>
            <a:round/>
            <a:tailEnd type="oval"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95215" y="191640"/>
            <a:ext cx="2421625" cy="646331"/>
          </a:xfrm>
          <a:prstGeom prst="rect">
            <a:avLst/>
          </a:prstGeom>
          <a:solidFill>
            <a:schemeClr val="tx1"/>
          </a:solidFill>
        </p:spPr>
        <p:txBody>
          <a:bodyPr wrap="none" rtlCol="0">
            <a:spAutoFit/>
          </a:bodyPr>
          <a:lstStyle/>
          <a:p>
            <a:pPr algn="ctr"/>
            <a:r>
              <a:rPr lang="en-US" b="1" dirty="0">
                <a:solidFill>
                  <a:schemeClr val="bg1"/>
                </a:solidFill>
                <a:latin typeface="Corbel" panose="020B0503020204020204" pitchFamily="34" charset="0"/>
              </a:rPr>
              <a:t>SEGMENTED</a:t>
            </a:r>
          </a:p>
          <a:p>
            <a:pPr algn="ctr"/>
            <a:r>
              <a:rPr lang="en-US" b="1" dirty="0">
                <a:solidFill>
                  <a:schemeClr val="bg1"/>
                </a:solidFill>
                <a:latin typeface="Corbel" panose="020B0503020204020204" pitchFamily="34" charset="0"/>
              </a:rPr>
              <a:t>DEPTH SILHOUETTES</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195213" y="1011113"/>
            <a:ext cx="1559173" cy="1559173"/>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flipH="1">
            <a:off x="195212" y="2743429"/>
            <a:ext cx="1559175" cy="155917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flipV="1">
            <a:off x="195211" y="4475745"/>
            <a:ext cx="1583618" cy="1583618"/>
          </a:xfrm>
          <a:prstGeom prst="rect">
            <a:avLst/>
          </a:prstGeom>
        </p:spPr>
      </p:pic>
      <p:cxnSp>
        <p:nvCxnSpPr>
          <p:cNvPr id="21" name="Straight Arrow Connector 20"/>
          <p:cNvCxnSpPr/>
          <p:nvPr/>
        </p:nvCxnSpPr>
        <p:spPr>
          <a:xfrm>
            <a:off x="1754386" y="3505200"/>
            <a:ext cx="1078448" cy="285750"/>
          </a:xfrm>
          <a:prstGeom prst="straightConnector1">
            <a:avLst/>
          </a:prstGeom>
          <a:ln w="63500" cap="rnd">
            <a:solidFill>
              <a:schemeClr val="tx1"/>
            </a:solidFill>
            <a:prstDash val="sysDash"/>
            <a:round/>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8" idx="3"/>
          </p:cNvCxnSpPr>
          <p:nvPr/>
        </p:nvCxnSpPr>
        <p:spPr>
          <a:xfrm>
            <a:off x="987020" y="6059363"/>
            <a:ext cx="0" cy="479550"/>
          </a:xfrm>
          <a:prstGeom prst="straightConnector1">
            <a:avLst/>
          </a:prstGeom>
          <a:ln w="63500" cap="rnd">
            <a:solidFill>
              <a:schemeClr val="tx1"/>
            </a:solidFill>
            <a:prstDash val="sysDash"/>
            <a:roun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987020" y="6538913"/>
            <a:ext cx="5089930" cy="2"/>
          </a:xfrm>
          <a:prstGeom prst="straightConnector1">
            <a:avLst/>
          </a:prstGeom>
          <a:ln w="63500" cap="rnd">
            <a:solidFill>
              <a:schemeClr val="tx1"/>
            </a:solidFill>
            <a:prstDash val="sysDash"/>
            <a:round/>
            <a:tailEnd type="oval" w="med"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27052" y="2196585"/>
            <a:ext cx="1027333" cy="369332"/>
          </a:xfrm>
          <a:prstGeom prst="rect">
            <a:avLst/>
          </a:prstGeom>
          <a:solidFill>
            <a:schemeClr val="tx1"/>
          </a:solidFill>
        </p:spPr>
        <p:txBody>
          <a:bodyPr wrap="none" rtlCol="0">
            <a:spAutoFit/>
          </a:bodyPr>
          <a:lstStyle/>
          <a:p>
            <a:r>
              <a:rPr lang="en-US" b="1" dirty="0">
                <a:solidFill>
                  <a:schemeClr val="bg1"/>
                </a:solidFill>
                <a:latin typeface="Corbel" panose="020B0503020204020204" pitchFamily="34" charset="0"/>
              </a:rPr>
              <a:t>Pointing</a:t>
            </a:r>
          </a:p>
        </p:txBody>
      </p:sp>
      <p:sp>
        <p:nvSpPr>
          <p:cNvPr id="33" name="TextBox 32"/>
          <p:cNvSpPr txBox="1"/>
          <p:nvPr/>
        </p:nvSpPr>
        <p:spPr>
          <a:xfrm>
            <a:off x="943842" y="3933272"/>
            <a:ext cx="810543" cy="369332"/>
          </a:xfrm>
          <a:prstGeom prst="rect">
            <a:avLst/>
          </a:prstGeom>
          <a:solidFill>
            <a:schemeClr val="tx1"/>
          </a:solidFill>
        </p:spPr>
        <p:txBody>
          <a:bodyPr wrap="none" rtlCol="0">
            <a:spAutoFit/>
          </a:bodyPr>
          <a:lstStyle/>
          <a:p>
            <a:r>
              <a:rPr lang="en-US" b="1" dirty="0">
                <a:solidFill>
                  <a:schemeClr val="bg1"/>
                </a:solidFill>
                <a:latin typeface="Corbel" panose="020B0503020204020204" pitchFamily="34" charset="0"/>
              </a:rPr>
              <a:t>Tablet</a:t>
            </a:r>
          </a:p>
        </p:txBody>
      </p:sp>
      <p:sp>
        <p:nvSpPr>
          <p:cNvPr id="34" name="TextBox 33"/>
          <p:cNvSpPr txBox="1"/>
          <p:nvPr/>
        </p:nvSpPr>
        <p:spPr>
          <a:xfrm>
            <a:off x="685260" y="5690029"/>
            <a:ext cx="1093569" cy="369332"/>
          </a:xfrm>
          <a:prstGeom prst="rect">
            <a:avLst/>
          </a:prstGeom>
          <a:solidFill>
            <a:schemeClr val="tx1"/>
          </a:solidFill>
        </p:spPr>
        <p:txBody>
          <a:bodyPr wrap="none" rtlCol="0">
            <a:spAutoFit/>
          </a:bodyPr>
          <a:lstStyle/>
          <a:p>
            <a:r>
              <a:rPr lang="en-US" b="1" dirty="0">
                <a:solidFill>
                  <a:schemeClr val="bg1"/>
                </a:solidFill>
                <a:latin typeface="Corbel" panose="020B0503020204020204" pitchFamily="34" charset="0"/>
              </a:rPr>
              <a:t>Standing</a:t>
            </a:r>
          </a:p>
        </p:txBody>
      </p:sp>
    </p:spTree>
    <p:extLst>
      <p:ext uri="{BB962C8B-B14F-4D97-AF65-F5344CB8AC3E}">
        <p14:creationId xmlns:p14="http://schemas.microsoft.com/office/powerpoint/2010/main" val="665721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F82252-1217-48D5-93A5-0DC98478EA98}" type="slidenum">
              <a:rPr lang="en-US" smtClean="0"/>
              <a:t>24</a:t>
            </a:fld>
            <a:endParaRPr lang="en-US"/>
          </a:p>
        </p:txBody>
      </p:sp>
      <p:sp>
        <p:nvSpPr>
          <p:cNvPr id="5" name="Titel 1"/>
          <p:cNvSpPr txBox="1">
            <a:spLocks/>
          </p:cNvSpPr>
          <p:nvPr/>
        </p:nvSpPr>
        <p:spPr>
          <a:xfrm>
            <a:off x="0" y="0"/>
            <a:ext cx="9144000" cy="6857999"/>
          </a:xfrm>
          <a:prstGeom prst="rect">
            <a:avLst/>
          </a:prstGeom>
          <a:no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lumMod val="85000"/>
                  </a:schemeClr>
                </a:solidFill>
                <a:latin typeface="Corbel" panose="020B0503020204020204" pitchFamily="34" charset="0"/>
                <a:cs typeface="Helvetica" panose="020B0604020202020204" pitchFamily="34" charset="0"/>
              </a:rPr>
              <a:t>Posture recognition</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solidFill>
                  <a:schemeClr val="bg1">
                    <a:lumMod val="85000"/>
                  </a:schemeClr>
                </a:solidFill>
                <a:latin typeface="Corbel" panose="020B0503020204020204" pitchFamily="34" charset="0"/>
                <a:cs typeface="Helvetica" panose="020B0604020202020204" pitchFamily="34" charset="0"/>
              </a:rPr>
              <a:t>Mobile devices recognition</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solidFill>
                  <a:schemeClr val="bg1">
                    <a:lumMod val="85000"/>
                  </a:schemeClr>
                </a:solidFill>
                <a:latin typeface="Corbel" panose="020B0503020204020204" pitchFamily="34" charset="0"/>
                <a:cs typeface="Helvetica" panose="020B0604020202020204" pitchFamily="34" charset="0"/>
              </a:rPr>
              <a:t>Real-time tracking data</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solidFill>
                  <a:schemeClr val="bg1">
                    <a:lumMod val="85000"/>
                  </a:schemeClr>
                </a:solidFill>
                <a:latin typeface="Corbel" panose="020B0503020204020204" pitchFamily="34" charset="0"/>
                <a:cs typeface="Helvetica" panose="020B0604020202020204" pitchFamily="34" charset="0"/>
              </a:rPr>
              <a:t>Configurability for tracking</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solidFill>
                  <a:schemeClr val="bg1">
                    <a:lumMod val="85000"/>
                  </a:schemeClr>
                </a:solidFill>
                <a:latin typeface="Corbel" panose="020B0503020204020204" pitchFamily="34" charset="0"/>
                <a:cs typeface="Helvetica" panose="020B0604020202020204" pitchFamily="34" charset="0"/>
              </a:rPr>
              <a:t>Walk-up-and-use applications</a:t>
            </a:r>
          </a:p>
        </p:txBody>
      </p:sp>
    </p:spTree>
    <p:extLst>
      <p:ext uri="{BB962C8B-B14F-4D97-AF65-F5344CB8AC3E}">
        <p14:creationId xmlns:p14="http://schemas.microsoft.com/office/powerpoint/2010/main" val="3149000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F82252-1217-48D5-93A5-0DC98478EA98}" type="slidenum">
              <a:rPr lang="en-US" smtClean="0"/>
              <a:t>25</a:t>
            </a:fld>
            <a:endParaRPr lang="en-US"/>
          </a:p>
        </p:txBody>
      </p:sp>
      <p:sp>
        <p:nvSpPr>
          <p:cNvPr id="4" name="Titel 1"/>
          <p:cNvSpPr txBox="1">
            <a:spLocks/>
          </p:cNvSpPr>
          <p:nvPr/>
        </p:nvSpPr>
        <p:spPr>
          <a:xfrm>
            <a:off x="0" y="0"/>
            <a:ext cx="9144000" cy="6857999"/>
          </a:xfrm>
          <a:prstGeom prst="rect">
            <a:avLst/>
          </a:prstGeom>
          <a:no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Corbel" panose="020B0503020204020204" pitchFamily="34" charset="0"/>
                <a:cs typeface="Helvetica" panose="020B0604020202020204" pitchFamily="34" charset="0"/>
              </a:rPr>
              <a:t>Posture recognition</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solidFill>
                  <a:schemeClr val="bg1">
                    <a:lumMod val="85000"/>
                  </a:schemeClr>
                </a:solidFill>
                <a:latin typeface="Corbel" panose="020B0503020204020204" pitchFamily="34" charset="0"/>
                <a:cs typeface="Helvetica" panose="020B0604020202020204" pitchFamily="34" charset="0"/>
              </a:rPr>
              <a:t>Mobile devices recognition</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solidFill>
                  <a:schemeClr val="bg1">
                    <a:lumMod val="85000"/>
                  </a:schemeClr>
                </a:solidFill>
                <a:latin typeface="Corbel" panose="020B0503020204020204" pitchFamily="34" charset="0"/>
                <a:cs typeface="Helvetica" panose="020B0604020202020204" pitchFamily="34" charset="0"/>
              </a:rPr>
              <a:t>Real-time tracking data</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solidFill>
                  <a:schemeClr val="bg1">
                    <a:lumMod val="85000"/>
                  </a:schemeClr>
                </a:solidFill>
                <a:latin typeface="Corbel" panose="020B0503020204020204" pitchFamily="34" charset="0"/>
                <a:cs typeface="Helvetica" panose="020B0604020202020204" pitchFamily="34" charset="0"/>
              </a:rPr>
              <a:t>Configurability for tracking</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solidFill>
                  <a:schemeClr val="bg1">
                    <a:lumMod val="85000"/>
                  </a:schemeClr>
                </a:solidFill>
                <a:latin typeface="Corbel" panose="020B0503020204020204" pitchFamily="34" charset="0"/>
                <a:cs typeface="Helvetica" panose="020B0604020202020204" pitchFamily="34" charset="0"/>
              </a:rPr>
              <a:t>Walk-up-and-use applications</a:t>
            </a:r>
          </a:p>
        </p:txBody>
      </p:sp>
    </p:spTree>
    <p:extLst>
      <p:ext uri="{BB962C8B-B14F-4D97-AF65-F5344CB8AC3E}">
        <p14:creationId xmlns:p14="http://schemas.microsoft.com/office/powerpoint/2010/main" val="3544458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F82252-1217-48D5-93A5-0DC98478EA98}" type="slidenum">
              <a:rPr lang="en-US" smtClean="0"/>
              <a:t>26</a:t>
            </a:fld>
            <a:endParaRPr lang="en-US"/>
          </a:p>
        </p:txBody>
      </p:sp>
      <p:sp>
        <p:nvSpPr>
          <p:cNvPr id="4" name="Titel 1"/>
          <p:cNvSpPr txBox="1">
            <a:spLocks/>
          </p:cNvSpPr>
          <p:nvPr/>
        </p:nvSpPr>
        <p:spPr>
          <a:xfrm>
            <a:off x="0" y="0"/>
            <a:ext cx="9144000" cy="6857999"/>
          </a:xfrm>
          <a:prstGeom prst="rect">
            <a:avLst/>
          </a:prstGeom>
          <a:no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lumMod val="85000"/>
                  </a:schemeClr>
                </a:solidFill>
                <a:latin typeface="Corbel" panose="020B0503020204020204" pitchFamily="34" charset="0"/>
                <a:cs typeface="Helvetica" panose="020B0604020202020204" pitchFamily="34" charset="0"/>
              </a:rPr>
              <a:t>Posture recognition</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latin typeface="Corbel" panose="020B0503020204020204" pitchFamily="34" charset="0"/>
                <a:cs typeface="Helvetica" panose="020B0604020202020204" pitchFamily="34" charset="0"/>
              </a:rPr>
              <a:t>Mobile devices recognition</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solidFill>
                  <a:schemeClr val="bg1">
                    <a:lumMod val="85000"/>
                  </a:schemeClr>
                </a:solidFill>
                <a:latin typeface="Corbel" panose="020B0503020204020204" pitchFamily="34" charset="0"/>
                <a:cs typeface="Helvetica" panose="020B0604020202020204" pitchFamily="34" charset="0"/>
              </a:rPr>
              <a:t>Real-time tracking data</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solidFill>
                  <a:schemeClr val="bg1">
                    <a:lumMod val="85000"/>
                  </a:schemeClr>
                </a:solidFill>
                <a:latin typeface="Corbel" panose="020B0503020204020204" pitchFamily="34" charset="0"/>
                <a:cs typeface="Helvetica" panose="020B0604020202020204" pitchFamily="34" charset="0"/>
              </a:rPr>
              <a:t>Configurability for tracking</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solidFill>
                  <a:schemeClr val="bg1">
                    <a:lumMod val="85000"/>
                  </a:schemeClr>
                </a:solidFill>
                <a:latin typeface="Corbel" panose="020B0503020204020204" pitchFamily="34" charset="0"/>
                <a:cs typeface="Helvetica" panose="020B0604020202020204" pitchFamily="34" charset="0"/>
              </a:rPr>
              <a:t>Walk-up-and-use applications</a:t>
            </a:r>
          </a:p>
        </p:txBody>
      </p:sp>
    </p:spTree>
    <p:extLst>
      <p:ext uri="{BB962C8B-B14F-4D97-AF65-F5344CB8AC3E}">
        <p14:creationId xmlns:p14="http://schemas.microsoft.com/office/powerpoint/2010/main" val="4194076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F82252-1217-48D5-93A5-0DC98478EA98}" type="slidenum">
              <a:rPr lang="en-US" smtClean="0"/>
              <a:t>27</a:t>
            </a:fld>
            <a:endParaRPr lang="en-US"/>
          </a:p>
        </p:txBody>
      </p:sp>
      <p:sp>
        <p:nvSpPr>
          <p:cNvPr id="4" name="Titel 1"/>
          <p:cNvSpPr txBox="1">
            <a:spLocks/>
          </p:cNvSpPr>
          <p:nvPr/>
        </p:nvSpPr>
        <p:spPr>
          <a:xfrm>
            <a:off x="0" y="0"/>
            <a:ext cx="9144000" cy="6857999"/>
          </a:xfrm>
          <a:prstGeom prst="rect">
            <a:avLst/>
          </a:prstGeom>
          <a:no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lumMod val="85000"/>
                  </a:schemeClr>
                </a:solidFill>
                <a:latin typeface="Corbel" panose="020B0503020204020204" pitchFamily="34" charset="0"/>
                <a:cs typeface="Helvetica" panose="020B0604020202020204" pitchFamily="34" charset="0"/>
              </a:rPr>
              <a:t>Posture recognition</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solidFill>
                  <a:schemeClr val="bg1">
                    <a:lumMod val="85000"/>
                  </a:schemeClr>
                </a:solidFill>
                <a:latin typeface="Corbel" panose="020B0503020204020204" pitchFamily="34" charset="0"/>
                <a:cs typeface="Helvetica" panose="020B0604020202020204" pitchFamily="34" charset="0"/>
              </a:rPr>
              <a:t>Mobile devices recognition</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latin typeface="Corbel" panose="020B0503020204020204" pitchFamily="34" charset="0"/>
                <a:cs typeface="Helvetica" panose="020B0604020202020204" pitchFamily="34" charset="0"/>
              </a:rPr>
              <a:t>Real-time tracking data</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solidFill>
                  <a:schemeClr val="bg1">
                    <a:lumMod val="85000"/>
                  </a:schemeClr>
                </a:solidFill>
                <a:latin typeface="Corbel" panose="020B0503020204020204" pitchFamily="34" charset="0"/>
                <a:cs typeface="Helvetica" panose="020B0604020202020204" pitchFamily="34" charset="0"/>
              </a:rPr>
              <a:t>Configurability for tracking</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solidFill>
                  <a:schemeClr val="bg1">
                    <a:lumMod val="85000"/>
                  </a:schemeClr>
                </a:solidFill>
                <a:latin typeface="Corbel" panose="020B0503020204020204" pitchFamily="34" charset="0"/>
                <a:cs typeface="Helvetica" panose="020B0604020202020204" pitchFamily="34" charset="0"/>
              </a:rPr>
              <a:t>Walk-up-and-use applications</a:t>
            </a:r>
          </a:p>
        </p:txBody>
      </p:sp>
    </p:spTree>
    <p:extLst>
      <p:ext uri="{BB962C8B-B14F-4D97-AF65-F5344CB8AC3E}">
        <p14:creationId xmlns:p14="http://schemas.microsoft.com/office/powerpoint/2010/main" val="2873278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F82252-1217-48D5-93A5-0DC98478EA98}" type="slidenum">
              <a:rPr lang="en-US" smtClean="0"/>
              <a:t>28</a:t>
            </a:fld>
            <a:endParaRPr lang="en-US"/>
          </a:p>
        </p:txBody>
      </p:sp>
      <p:sp>
        <p:nvSpPr>
          <p:cNvPr id="4" name="Titel 1"/>
          <p:cNvSpPr txBox="1">
            <a:spLocks/>
          </p:cNvSpPr>
          <p:nvPr/>
        </p:nvSpPr>
        <p:spPr>
          <a:xfrm>
            <a:off x="0" y="0"/>
            <a:ext cx="9144000" cy="6857999"/>
          </a:xfrm>
          <a:prstGeom prst="rect">
            <a:avLst/>
          </a:prstGeom>
          <a:no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lumMod val="85000"/>
                  </a:schemeClr>
                </a:solidFill>
                <a:latin typeface="Corbel" panose="020B0503020204020204" pitchFamily="34" charset="0"/>
                <a:cs typeface="Helvetica" panose="020B0604020202020204" pitchFamily="34" charset="0"/>
              </a:rPr>
              <a:t>Posture recognition</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solidFill>
                  <a:schemeClr val="bg1">
                    <a:lumMod val="85000"/>
                  </a:schemeClr>
                </a:solidFill>
                <a:latin typeface="Corbel" panose="020B0503020204020204" pitchFamily="34" charset="0"/>
                <a:cs typeface="Helvetica" panose="020B0604020202020204" pitchFamily="34" charset="0"/>
              </a:rPr>
              <a:t>Mobile devices recognition</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solidFill>
                  <a:schemeClr val="bg1">
                    <a:lumMod val="85000"/>
                  </a:schemeClr>
                </a:solidFill>
                <a:latin typeface="Corbel" panose="020B0503020204020204" pitchFamily="34" charset="0"/>
                <a:cs typeface="Helvetica" panose="020B0604020202020204" pitchFamily="34" charset="0"/>
              </a:rPr>
              <a:t>Real-time tracking data</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latin typeface="Corbel" panose="020B0503020204020204" pitchFamily="34" charset="0"/>
                <a:cs typeface="Helvetica" panose="020B0604020202020204" pitchFamily="34" charset="0"/>
              </a:rPr>
              <a:t>Configurability for tracking</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solidFill>
                  <a:schemeClr val="bg1">
                    <a:lumMod val="85000"/>
                  </a:schemeClr>
                </a:solidFill>
                <a:latin typeface="Corbel" panose="020B0503020204020204" pitchFamily="34" charset="0"/>
                <a:cs typeface="Helvetica" panose="020B0604020202020204" pitchFamily="34" charset="0"/>
              </a:rPr>
              <a:t>Walk-up-and-use applications</a:t>
            </a:r>
          </a:p>
        </p:txBody>
      </p:sp>
    </p:spTree>
    <p:extLst>
      <p:ext uri="{BB962C8B-B14F-4D97-AF65-F5344CB8AC3E}">
        <p14:creationId xmlns:p14="http://schemas.microsoft.com/office/powerpoint/2010/main" val="1157562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F82252-1217-48D5-93A5-0DC98478EA98}" type="slidenum">
              <a:rPr lang="en-US" smtClean="0"/>
              <a:t>29</a:t>
            </a:fld>
            <a:endParaRPr lang="en-US"/>
          </a:p>
        </p:txBody>
      </p:sp>
      <p:sp>
        <p:nvSpPr>
          <p:cNvPr id="4" name="Titel 1"/>
          <p:cNvSpPr txBox="1">
            <a:spLocks/>
          </p:cNvSpPr>
          <p:nvPr/>
        </p:nvSpPr>
        <p:spPr>
          <a:xfrm>
            <a:off x="0" y="0"/>
            <a:ext cx="9144000" cy="6857999"/>
          </a:xfrm>
          <a:prstGeom prst="rect">
            <a:avLst/>
          </a:prstGeom>
          <a:no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lumMod val="85000"/>
                  </a:schemeClr>
                </a:solidFill>
                <a:latin typeface="Corbel" panose="020B0503020204020204" pitchFamily="34" charset="0"/>
                <a:cs typeface="Helvetica" panose="020B0604020202020204" pitchFamily="34" charset="0"/>
              </a:rPr>
              <a:t>Posture recognition</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solidFill>
                  <a:schemeClr val="bg1">
                    <a:lumMod val="85000"/>
                  </a:schemeClr>
                </a:solidFill>
                <a:latin typeface="Corbel" panose="020B0503020204020204" pitchFamily="34" charset="0"/>
                <a:cs typeface="Helvetica" panose="020B0604020202020204" pitchFamily="34" charset="0"/>
              </a:rPr>
              <a:t>Mobile devices recognition</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solidFill>
                  <a:schemeClr val="bg1">
                    <a:lumMod val="85000"/>
                  </a:schemeClr>
                </a:solidFill>
                <a:latin typeface="Corbel" panose="020B0503020204020204" pitchFamily="34" charset="0"/>
                <a:cs typeface="Helvetica" panose="020B0604020202020204" pitchFamily="34" charset="0"/>
              </a:rPr>
              <a:t>Real-time tracking data</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solidFill>
                  <a:schemeClr val="bg1">
                    <a:lumMod val="85000"/>
                  </a:schemeClr>
                </a:solidFill>
                <a:latin typeface="Corbel" panose="020B0503020204020204" pitchFamily="34" charset="0"/>
                <a:cs typeface="Helvetica" panose="020B0604020202020204" pitchFamily="34" charset="0"/>
              </a:rPr>
              <a:t>Configurability for tracking</a:t>
            </a:r>
          </a:p>
          <a:p>
            <a:pPr algn="ctr"/>
            <a:endParaRPr lang="en-US" sz="4000" b="1" dirty="0">
              <a:solidFill>
                <a:schemeClr val="bg1">
                  <a:lumMod val="85000"/>
                </a:schemeClr>
              </a:solidFill>
              <a:latin typeface="Corbel" panose="020B0503020204020204" pitchFamily="34" charset="0"/>
              <a:cs typeface="Helvetica" panose="020B0604020202020204" pitchFamily="34" charset="0"/>
            </a:endParaRPr>
          </a:p>
          <a:p>
            <a:pPr algn="ctr"/>
            <a:r>
              <a:rPr lang="en-US" sz="4000" b="1" dirty="0">
                <a:latin typeface="Corbel" panose="020B0503020204020204" pitchFamily="34" charset="0"/>
                <a:cs typeface="Helvetica" panose="020B0604020202020204" pitchFamily="34" charset="0"/>
              </a:rPr>
              <a:t>Walk-up-and-use applications</a:t>
            </a:r>
          </a:p>
        </p:txBody>
      </p:sp>
    </p:spTree>
    <p:extLst>
      <p:ext uri="{BB962C8B-B14F-4D97-AF65-F5344CB8AC3E}">
        <p14:creationId xmlns:p14="http://schemas.microsoft.com/office/powerpoint/2010/main" val="1285434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Titel 1"/>
          <p:cNvSpPr txBox="1">
            <a:spLocks/>
          </p:cNvSpPr>
          <p:nvPr/>
        </p:nvSpPr>
        <p:spPr>
          <a:xfrm>
            <a:off x="-14955" y="3159127"/>
            <a:ext cx="9144000" cy="1274617"/>
          </a:xfrm>
          <a:prstGeom prst="rect">
            <a:avLst/>
          </a:prstGeom>
          <a:solidFill>
            <a:srgbClr val="000000">
              <a:alpha val="8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lumMod val="95000"/>
                  </a:schemeClr>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cs typeface="Arial" panose="020B0604020202020204" pitchFamily="34" charset="0"/>
              </a:rPr>
              <a:t>We interact with other people</a:t>
            </a:r>
            <a:r>
              <a:rPr lang="en-US" sz="4000" b="1" dirty="0">
                <a:solidFill>
                  <a:srgbClr val="0070C0"/>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cs typeface="Arial" panose="020B0604020202020204" pitchFamily="34" charset="0"/>
              </a:rPr>
              <a:t> </a:t>
            </a:r>
            <a:r>
              <a:rPr lang="en-US" sz="4000" b="1" dirty="0">
                <a:solidFill>
                  <a:schemeClr val="bg1">
                    <a:lumMod val="95000"/>
                  </a:schemeClr>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cs typeface="Arial" panose="020B0604020202020204" pitchFamily="34" charset="0"/>
              </a:rPr>
              <a:t>through </a:t>
            </a:r>
            <a:r>
              <a:rPr lang="en-US" sz="4000" b="1" dirty="0">
                <a:solidFill>
                  <a:srgbClr val="0070C0"/>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cs typeface="Arial" panose="020B0604020202020204" pitchFamily="34" charset="0"/>
              </a:rPr>
              <a:t>device ecologies</a:t>
            </a:r>
            <a:endParaRPr lang="en-US" sz="4000" b="1" dirty="0">
              <a:solidFill>
                <a:schemeClr val="bg1"/>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D4F82252-1217-48D5-93A5-0DC98478EA98}" type="slidenum">
              <a:rPr lang="en-US" smtClean="0"/>
              <a:t>3</a:t>
            </a:fld>
            <a:endParaRPr lang="en-US"/>
          </a:p>
        </p:txBody>
      </p:sp>
    </p:spTree>
    <p:extLst>
      <p:ext uri="{BB962C8B-B14F-4D97-AF65-F5344CB8AC3E}">
        <p14:creationId xmlns:p14="http://schemas.microsoft.com/office/powerpoint/2010/main" val="242144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activity-present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40741"/>
            <a:ext cx="9150326" cy="4776517"/>
          </a:xfrm>
          <a:prstGeom prst="rect">
            <a:avLst/>
          </a:prstGeom>
        </p:spPr>
      </p:pic>
      <p:sp>
        <p:nvSpPr>
          <p:cNvPr id="3" name="Slide Number Placeholder 2"/>
          <p:cNvSpPr>
            <a:spLocks noGrp="1"/>
          </p:cNvSpPr>
          <p:nvPr>
            <p:ph type="sldNum" sz="quarter" idx="12"/>
          </p:nvPr>
        </p:nvSpPr>
        <p:spPr/>
        <p:txBody>
          <a:bodyPr/>
          <a:lstStyle/>
          <a:p>
            <a:fld id="{D4F82252-1217-48D5-93A5-0DC98478EA98}" type="slidenum">
              <a:rPr lang="en-US" smtClean="0"/>
              <a:t>30</a:t>
            </a:fld>
            <a:endParaRPr lang="en-US"/>
          </a:p>
        </p:txBody>
      </p:sp>
    </p:spTree>
    <p:extLst>
      <p:ext uri="{BB962C8B-B14F-4D97-AF65-F5344CB8AC3E}">
        <p14:creationId xmlns:p14="http://schemas.microsoft.com/office/powerpoint/2010/main" val="862655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activity-present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40741"/>
            <a:ext cx="9150326" cy="4776517"/>
          </a:xfrm>
          <a:prstGeom prst="rect">
            <a:avLst/>
          </a:prstGeom>
        </p:spPr>
      </p:pic>
      <p:sp>
        <p:nvSpPr>
          <p:cNvPr id="3" name="Slide Number Placeholder 2"/>
          <p:cNvSpPr>
            <a:spLocks noGrp="1"/>
          </p:cNvSpPr>
          <p:nvPr>
            <p:ph type="sldNum" sz="quarter" idx="12"/>
          </p:nvPr>
        </p:nvSpPr>
        <p:spPr/>
        <p:txBody>
          <a:bodyPr/>
          <a:lstStyle/>
          <a:p>
            <a:fld id="{D4F82252-1217-48D5-93A5-0DC98478EA98}" type="slidenum">
              <a:rPr lang="en-US" smtClean="0"/>
              <a:t>31</a:t>
            </a:fld>
            <a:endParaRPr lang="en-US"/>
          </a:p>
        </p:txBody>
      </p:sp>
    </p:spTree>
    <p:extLst>
      <p:ext uri="{BB962C8B-B14F-4D97-AF65-F5344CB8AC3E}">
        <p14:creationId xmlns:p14="http://schemas.microsoft.com/office/powerpoint/2010/main" val="409734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4F82252-1217-48D5-93A5-0DC98478EA98}" type="slidenum">
              <a:rPr lang="en-US" smtClean="0"/>
              <a:t>32</a:t>
            </a:fld>
            <a:endParaRPr lang="en-US"/>
          </a:p>
        </p:txBody>
      </p:sp>
      <p:sp>
        <p:nvSpPr>
          <p:cNvPr id="5" name="TextBox 4"/>
          <p:cNvSpPr txBox="1"/>
          <p:nvPr/>
        </p:nvSpPr>
        <p:spPr>
          <a:xfrm>
            <a:off x="333829" y="0"/>
            <a:ext cx="8810171" cy="1261884"/>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EagleSense Implementation</a:t>
            </a:r>
            <a:endParaRPr lang="en-US" sz="2800" dirty="0">
              <a:solidFill>
                <a:srgbClr val="0070C0"/>
              </a:solidFill>
              <a:latin typeface="Corbel" panose="020B0503020204020204" pitchFamily="34" charset="0"/>
            </a:endParaRPr>
          </a:p>
        </p:txBody>
      </p:sp>
      <p:grpSp>
        <p:nvGrpSpPr>
          <p:cNvPr id="9" name="Group 8"/>
          <p:cNvGrpSpPr/>
          <p:nvPr/>
        </p:nvGrpSpPr>
        <p:grpSpPr>
          <a:xfrm>
            <a:off x="-72571" y="3093786"/>
            <a:ext cx="9216571" cy="1430663"/>
            <a:chOff x="-72570" y="3446660"/>
            <a:chExt cx="9216571" cy="1430663"/>
          </a:xfrm>
        </p:grpSpPr>
        <p:sp>
          <p:nvSpPr>
            <p:cNvPr id="15" name="Rectangle 14"/>
            <p:cNvSpPr/>
            <p:nvPr/>
          </p:nvSpPr>
          <p:spPr>
            <a:xfrm>
              <a:off x="0" y="3446660"/>
              <a:ext cx="4586067" cy="801859"/>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effectLst>
                    <a:outerShdw blurRad="38100" dist="38100" dir="2700000" algn="tl">
                      <a:srgbClr val="000000">
                        <a:alpha val="43137"/>
                      </a:srgbClr>
                    </a:outerShdw>
                  </a:effectLst>
                  <a:latin typeface="Corbel" panose="020B0503020204020204" pitchFamily="34" charset="0"/>
                </a:rPr>
                <a:t>Phase A</a:t>
              </a:r>
            </a:p>
          </p:txBody>
        </p:sp>
        <p:sp>
          <p:nvSpPr>
            <p:cNvPr id="16" name="Rectangle 15"/>
            <p:cNvSpPr/>
            <p:nvPr/>
          </p:nvSpPr>
          <p:spPr>
            <a:xfrm>
              <a:off x="4557931" y="3446660"/>
              <a:ext cx="4586069" cy="801859"/>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effectLst>
                    <a:outerShdw blurRad="38100" dist="38100" dir="2700000" algn="tl">
                      <a:srgbClr val="000000">
                        <a:alpha val="43137"/>
                      </a:srgbClr>
                    </a:outerShdw>
                  </a:effectLst>
                  <a:latin typeface="Corbel" panose="020B0503020204020204" pitchFamily="34" charset="0"/>
                </a:rPr>
                <a:t>Phase B</a:t>
              </a:r>
            </a:p>
          </p:txBody>
        </p:sp>
        <p:sp>
          <p:nvSpPr>
            <p:cNvPr id="17" name="TextBox 16"/>
            <p:cNvSpPr txBox="1"/>
            <p:nvPr/>
          </p:nvSpPr>
          <p:spPr>
            <a:xfrm>
              <a:off x="-72570" y="4415658"/>
              <a:ext cx="4731657" cy="461665"/>
            </a:xfrm>
            <a:prstGeom prst="rect">
              <a:avLst/>
            </a:prstGeom>
            <a:noFill/>
          </p:spPr>
          <p:txBody>
            <a:bodyPr wrap="square" rtlCol="0">
              <a:spAutoFit/>
            </a:bodyPr>
            <a:lstStyle/>
            <a:p>
              <a:pPr algn="ctr"/>
              <a:r>
                <a:rPr lang="en-US" sz="2400" b="1" dirty="0">
                  <a:solidFill>
                    <a:schemeClr val="bg1"/>
                  </a:solidFill>
                  <a:latin typeface="Corbel" panose="020B0503020204020204" pitchFamily="34" charset="0"/>
                  <a:ea typeface="Champagne &amp; Limousines" panose="020B0502020202020204" pitchFamily="34" charset="0"/>
                  <a:cs typeface="Helvetica" panose="020B0604020202020204" pitchFamily="34" charset="0"/>
                </a:rPr>
                <a:t>Top-View Depth-Sensing Tracking</a:t>
              </a:r>
            </a:p>
          </p:txBody>
        </p:sp>
        <p:sp>
          <p:nvSpPr>
            <p:cNvPr id="18" name="TextBox 17"/>
            <p:cNvSpPr txBox="1"/>
            <p:nvPr/>
          </p:nvSpPr>
          <p:spPr>
            <a:xfrm>
              <a:off x="4557933" y="4415657"/>
              <a:ext cx="4586068" cy="461665"/>
            </a:xfrm>
            <a:prstGeom prst="rect">
              <a:avLst/>
            </a:prstGeom>
            <a:noFill/>
          </p:spPr>
          <p:txBody>
            <a:bodyPr wrap="square" rtlCol="0">
              <a:spAutoFit/>
            </a:bodyPr>
            <a:lstStyle/>
            <a:p>
              <a:pPr algn="ctr"/>
              <a:r>
                <a:rPr lang="en-US" sz="2400" b="1" dirty="0">
                  <a:solidFill>
                    <a:schemeClr val="bg1"/>
                  </a:solidFill>
                  <a:latin typeface="Corbel" panose="020B0503020204020204" pitchFamily="34" charset="0"/>
                  <a:ea typeface="Champagne &amp; Limousines" panose="020B0502020202020204" pitchFamily="34" charset="0"/>
                  <a:cs typeface="Helvetica" panose="020B0604020202020204" pitchFamily="34" charset="0"/>
                </a:rPr>
                <a:t>Posture and Activity Recognition</a:t>
              </a:r>
            </a:p>
          </p:txBody>
        </p:sp>
      </p:grpSp>
    </p:spTree>
    <p:extLst>
      <p:ext uri="{BB962C8B-B14F-4D97-AF65-F5344CB8AC3E}">
        <p14:creationId xmlns:p14="http://schemas.microsoft.com/office/powerpoint/2010/main" val="3568456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4F82252-1217-48D5-93A5-0DC98478EA98}" type="slidenum">
              <a:rPr lang="en-US" smtClean="0"/>
              <a:t>33</a:t>
            </a:fld>
            <a:endParaRPr lang="en-US"/>
          </a:p>
        </p:txBody>
      </p:sp>
      <p:sp>
        <p:nvSpPr>
          <p:cNvPr id="5" name="TextBox 4"/>
          <p:cNvSpPr txBox="1"/>
          <p:nvPr/>
        </p:nvSpPr>
        <p:spPr>
          <a:xfrm>
            <a:off x="333829" y="0"/>
            <a:ext cx="8810171" cy="1261884"/>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EagleSense Implementation</a:t>
            </a:r>
            <a:endParaRPr lang="en-US" sz="2800" dirty="0">
              <a:solidFill>
                <a:srgbClr val="0070C0"/>
              </a:solidFill>
              <a:latin typeface="Corbel" panose="020B0503020204020204" pitchFamily="34" charset="0"/>
            </a:endParaRPr>
          </a:p>
        </p:txBody>
      </p:sp>
      <p:grpSp>
        <p:nvGrpSpPr>
          <p:cNvPr id="9" name="Group 8"/>
          <p:cNvGrpSpPr/>
          <p:nvPr/>
        </p:nvGrpSpPr>
        <p:grpSpPr>
          <a:xfrm>
            <a:off x="-72571" y="3093786"/>
            <a:ext cx="9216571" cy="2538658"/>
            <a:chOff x="-72570" y="3446660"/>
            <a:chExt cx="9216571" cy="2538658"/>
          </a:xfrm>
        </p:grpSpPr>
        <p:sp>
          <p:nvSpPr>
            <p:cNvPr id="15" name="Rectangle 14"/>
            <p:cNvSpPr/>
            <p:nvPr/>
          </p:nvSpPr>
          <p:spPr>
            <a:xfrm>
              <a:off x="0" y="3446660"/>
              <a:ext cx="4586068" cy="801859"/>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latin typeface="Corbel" panose="020B0503020204020204" pitchFamily="34" charset="0"/>
                </a:rPr>
                <a:t>Phase A</a:t>
              </a:r>
            </a:p>
          </p:txBody>
        </p:sp>
        <p:sp>
          <p:nvSpPr>
            <p:cNvPr id="16" name="Rectangle 15"/>
            <p:cNvSpPr/>
            <p:nvPr/>
          </p:nvSpPr>
          <p:spPr>
            <a:xfrm>
              <a:off x="4557932" y="3446660"/>
              <a:ext cx="4586068" cy="801859"/>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latin typeface="Corbel" panose="020B0503020204020204" pitchFamily="34" charset="0"/>
                </a:rPr>
                <a:t>Phase B</a:t>
              </a:r>
            </a:p>
          </p:txBody>
        </p:sp>
        <p:sp>
          <p:nvSpPr>
            <p:cNvPr id="17" name="TextBox 16"/>
            <p:cNvSpPr txBox="1"/>
            <p:nvPr/>
          </p:nvSpPr>
          <p:spPr>
            <a:xfrm>
              <a:off x="-72570" y="4415658"/>
              <a:ext cx="4731657" cy="1569660"/>
            </a:xfrm>
            <a:prstGeom prst="rect">
              <a:avLst/>
            </a:prstGeom>
            <a:noFill/>
          </p:spPr>
          <p:txBody>
            <a:bodyPr wrap="square" rtlCol="0">
              <a:spAutoFit/>
            </a:bodyPr>
            <a:lstStyle/>
            <a:p>
              <a:pPr algn="ctr"/>
              <a:r>
                <a:rPr lang="en-US" sz="32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Top-View</a:t>
              </a:r>
            </a:p>
            <a:p>
              <a:pPr algn="ctr"/>
              <a:r>
                <a:rPr lang="en-US" sz="32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Depth-Sensing</a:t>
              </a:r>
            </a:p>
            <a:p>
              <a:pPr algn="ctr"/>
              <a:r>
                <a:rPr lang="en-US" sz="32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Tracking</a:t>
              </a:r>
            </a:p>
          </p:txBody>
        </p:sp>
        <p:sp>
          <p:nvSpPr>
            <p:cNvPr id="18" name="TextBox 17"/>
            <p:cNvSpPr txBox="1"/>
            <p:nvPr/>
          </p:nvSpPr>
          <p:spPr>
            <a:xfrm>
              <a:off x="4557933" y="4415657"/>
              <a:ext cx="4586068" cy="461665"/>
            </a:xfrm>
            <a:prstGeom prst="rect">
              <a:avLst/>
            </a:prstGeom>
            <a:noFill/>
          </p:spPr>
          <p:txBody>
            <a:bodyPr wrap="square" rtlCol="0">
              <a:spAutoFit/>
            </a:bodyPr>
            <a:lstStyle/>
            <a:p>
              <a:pPr algn="ctr"/>
              <a:r>
                <a:rPr lang="en-US" sz="2400" b="1" dirty="0">
                  <a:solidFill>
                    <a:schemeClr val="bg1"/>
                  </a:solidFill>
                  <a:latin typeface="Corbel" panose="020B0503020204020204" pitchFamily="34" charset="0"/>
                  <a:ea typeface="Champagne &amp; Limousines" panose="020B0502020202020204" pitchFamily="34" charset="0"/>
                  <a:cs typeface="Helvetica" panose="020B0604020202020204" pitchFamily="34" charset="0"/>
                </a:rPr>
                <a:t>Posture and Activity Recognition</a:t>
              </a:r>
            </a:p>
          </p:txBody>
        </p:sp>
      </p:grpSp>
    </p:spTree>
    <p:extLst>
      <p:ext uri="{BB962C8B-B14F-4D97-AF65-F5344CB8AC3E}">
        <p14:creationId xmlns:p14="http://schemas.microsoft.com/office/powerpoint/2010/main" val="2879780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33829" y="0"/>
            <a:ext cx="8810171" cy="1692771"/>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Phase A: Top-View Depth-Sensing Tracking</a:t>
            </a:r>
          </a:p>
          <a:p>
            <a:r>
              <a:rPr lang="en-US" sz="2800" dirty="0">
                <a:solidFill>
                  <a:srgbClr val="0070C0"/>
                </a:solidFill>
                <a:latin typeface="Corbel" panose="020B0503020204020204" pitchFamily="34" charset="0"/>
              </a:rPr>
              <a:t>Depth Silhouette</a:t>
            </a:r>
          </a:p>
        </p:txBody>
      </p:sp>
      <p:sp>
        <p:nvSpPr>
          <p:cNvPr id="30" name="Slide Number Placeholder 3"/>
          <p:cNvSpPr>
            <a:spLocks noGrp="1"/>
          </p:cNvSpPr>
          <p:nvPr>
            <p:ph type="sldNum" sz="quarter" idx="12"/>
          </p:nvPr>
        </p:nvSpPr>
        <p:spPr>
          <a:xfrm>
            <a:off x="6457950" y="6356351"/>
            <a:ext cx="2057400" cy="365125"/>
          </a:xfrm>
        </p:spPr>
        <p:txBody>
          <a:bodyPr/>
          <a:lstStyle/>
          <a:p>
            <a:fld id="{D4F82252-1217-48D5-93A5-0DC98478EA98}" type="slidenum">
              <a:rPr lang="en-US" smtClean="0"/>
              <a:t>34</a:t>
            </a:fld>
            <a:endParaRPr lang="en-US"/>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811" y="2633471"/>
            <a:ext cx="2396534" cy="1984629"/>
          </a:xfrm>
          <a:prstGeom prst="rect">
            <a:avLst/>
          </a:prstGeom>
        </p:spPr>
      </p:pic>
    </p:spTree>
    <p:extLst>
      <p:ext uri="{BB962C8B-B14F-4D97-AF65-F5344CB8AC3E}">
        <p14:creationId xmlns:p14="http://schemas.microsoft.com/office/powerpoint/2010/main" val="233538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33829" y="0"/>
            <a:ext cx="8810171" cy="1692771"/>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Phase A: Top-View Depth-Sensing Tracking</a:t>
            </a:r>
          </a:p>
          <a:p>
            <a:r>
              <a:rPr lang="en-US" sz="2800" dirty="0">
                <a:solidFill>
                  <a:srgbClr val="0070C0"/>
                </a:solidFill>
                <a:latin typeface="Corbel" panose="020B0503020204020204" pitchFamily="34" charset="0"/>
              </a:rPr>
              <a:t>Depth Silhouette</a:t>
            </a:r>
          </a:p>
        </p:txBody>
      </p:sp>
      <p:grpSp>
        <p:nvGrpSpPr>
          <p:cNvPr id="4" name="Group 3"/>
          <p:cNvGrpSpPr/>
          <p:nvPr/>
        </p:nvGrpSpPr>
        <p:grpSpPr>
          <a:xfrm>
            <a:off x="1415811" y="2633471"/>
            <a:ext cx="6312378" cy="1984629"/>
            <a:chOff x="1190390" y="2806597"/>
            <a:chExt cx="6312378" cy="1984629"/>
          </a:xfrm>
        </p:grpSpPr>
        <p:pic>
          <p:nvPicPr>
            <p:cNvPr id="13" name="Picture 1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90390" y="2806597"/>
              <a:ext cx="2396534" cy="1984629"/>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143" y="2806601"/>
              <a:ext cx="1984625" cy="1984625"/>
            </a:xfrm>
            <a:prstGeom prst="rect">
              <a:avLst/>
            </a:prstGeom>
          </p:spPr>
        </p:pic>
        <p:sp>
          <p:nvSpPr>
            <p:cNvPr id="25" name="Arrow: Right 24"/>
            <p:cNvSpPr/>
            <p:nvPr/>
          </p:nvSpPr>
          <p:spPr>
            <a:xfrm>
              <a:off x="3875322" y="3335007"/>
              <a:ext cx="1354423" cy="927811"/>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lumMod val="85000"/>
                  </a:schemeClr>
                </a:solidFill>
              </a:endParaRPr>
            </a:p>
          </p:txBody>
        </p:sp>
      </p:grpSp>
      <p:sp>
        <p:nvSpPr>
          <p:cNvPr id="26" name="Slide Number Placeholder 3"/>
          <p:cNvSpPr>
            <a:spLocks noGrp="1"/>
          </p:cNvSpPr>
          <p:nvPr>
            <p:ph type="sldNum" sz="quarter" idx="12"/>
          </p:nvPr>
        </p:nvSpPr>
        <p:spPr>
          <a:xfrm>
            <a:off x="6457950" y="6356351"/>
            <a:ext cx="2057400" cy="365125"/>
          </a:xfrm>
        </p:spPr>
        <p:txBody>
          <a:bodyPr/>
          <a:lstStyle/>
          <a:p>
            <a:fld id="{D4F82252-1217-48D5-93A5-0DC98478EA98}" type="slidenum">
              <a:rPr lang="en-US" smtClean="0"/>
              <a:t>35</a:t>
            </a:fld>
            <a:endParaRPr lang="en-US"/>
          </a:p>
        </p:txBody>
      </p:sp>
    </p:spTree>
    <p:extLst>
      <p:ext uri="{BB962C8B-B14F-4D97-AF65-F5344CB8AC3E}">
        <p14:creationId xmlns:p14="http://schemas.microsoft.com/office/powerpoint/2010/main" val="37525615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33829" y="0"/>
            <a:ext cx="8810171" cy="1692771"/>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Phase A: Top-View Depth-Sensing Tracking</a:t>
            </a:r>
          </a:p>
          <a:p>
            <a:r>
              <a:rPr lang="en-US" sz="2800" dirty="0">
                <a:solidFill>
                  <a:srgbClr val="0070C0"/>
                </a:solidFill>
                <a:latin typeface="Corbel" panose="020B0503020204020204" pitchFamily="34" charset="0"/>
              </a:rPr>
              <a:t>Depth Silhouette</a:t>
            </a:r>
          </a:p>
        </p:txBody>
      </p:sp>
      <p:grpSp>
        <p:nvGrpSpPr>
          <p:cNvPr id="21" name="Group 20"/>
          <p:cNvGrpSpPr/>
          <p:nvPr/>
        </p:nvGrpSpPr>
        <p:grpSpPr>
          <a:xfrm>
            <a:off x="284890" y="5311441"/>
            <a:ext cx="8574219" cy="1447292"/>
            <a:chOff x="206317" y="5389380"/>
            <a:chExt cx="8574219" cy="1447292"/>
          </a:xfrm>
        </p:grpSpPr>
        <p:pic>
          <p:nvPicPr>
            <p:cNvPr id="17" name="Picture 16"/>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7790956" y="5389380"/>
              <a:ext cx="924065" cy="924065"/>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891" y="5389380"/>
              <a:ext cx="924065" cy="924065"/>
            </a:xfrm>
            <a:prstGeom prst="rect">
              <a:avLst/>
            </a:prstGeom>
            <a:ln w="101600">
              <a:solidFill>
                <a:srgbClr val="0070C0"/>
              </a:solidFill>
            </a:ln>
          </p:spPr>
        </p:pic>
        <p:pic>
          <p:nvPicPr>
            <p:cNvPr id="9" name="Picture 8"/>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509078" y="5389387"/>
              <a:ext cx="924065" cy="924065"/>
            </a:xfrm>
            <a:prstGeom prst="rect">
              <a:avLst/>
            </a:prstGeom>
          </p:spPr>
        </p:pic>
        <p:sp>
          <p:nvSpPr>
            <p:cNvPr id="3" name="TextBox 2"/>
            <p:cNvSpPr txBox="1"/>
            <p:nvPr/>
          </p:nvSpPr>
          <p:spPr>
            <a:xfrm>
              <a:off x="206317" y="6313452"/>
              <a:ext cx="1529586" cy="523220"/>
            </a:xfrm>
            <a:prstGeom prst="rect">
              <a:avLst/>
            </a:prstGeom>
            <a:noFill/>
          </p:spPr>
          <p:txBody>
            <a:bodyPr wrap="none" rtlCol="0">
              <a:spAutoFit/>
            </a:bodyPr>
            <a:lstStyle/>
            <a:p>
              <a:r>
                <a:rPr lang="en-US" sz="2800" dirty="0">
                  <a:latin typeface="Corbel" panose="020B0503020204020204" pitchFamily="34" charset="0"/>
                </a:rPr>
                <a:t>Standing</a:t>
              </a:r>
            </a:p>
          </p:txBody>
        </p:sp>
        <p:pic>
          <p:nvPicPr>
            <p:cNvPr id="10" name="Picture 9"/>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2038664" y="5389385"/>
              <a:ext cx="924065" cy="924065"/>
            </a:xfrm>
            <a:prstGeom prst="rect">
              <a:avLst/>
            </a:prstGeom>
          </p:spPr>
        </p:pic>
        <p:sp>
          <p:nvSpPr>
            <p:cNvPr id="18" name="TextBox 17"/>
            <p:cNvSpPr txBox="1"/>
            <p:nvPr/>
          </p:nvSpPr>
          <p:spPr>
            <a:xfrm>
              <a:off x="1910630" y="6313449"/>
              <a:ext cx="1180131" cy="523220"/>
            </a:xfrm>
            <a:prstGeom prst="rect">
              <a:avLst/>
            </a:prstGeom>
            <a:noFill/>
          </p:spPr>
          <p:txBody>
            <a:bodyPr wrap="none" rtlCol="0">
              <a:spAutoFit/>
            </a:bodyPr>
            <a:lstStyle/>
            <a:p>
              <a:r>
                <a:rPr lang="en-US" sz="2800" dirty="0">
                  <a:latin typeface="Corbel" panose="020B0503020204020204" pitchFamily="34" charset="0"/>
                </a:rPr>
                <a:t>Sitting</a:t>
              </a:r>
            </a:p>
          </p:txBody>
        </p:sp>
        <p:pic>
          <p:nvPicPr>
            <p:cNvPr id="11" name="Picture 10"/>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3572761" y="5389382"/>
              <a:ext cx="924065" cy="924065"/>
            </a:xfrm>
            <a:prstGeom prst="rect">
              <a:avLst/>
            </a:prstGeom>
          </p:spPr>
        </p:pic>
        <p:sp>
          <p:nvSpPr>
            <p:cNvPr id="19" name="TextBox 18"/>
            <p:cNvSpPr txBox="1"/>
            <p:nvPr/>
          </p:nvSpPr>
          <p:spPr>
            <a:xfrm>
              <a:off x="3321971" y="6313449"/>
              <a:ext cx="1441420" cy="523220"/>
            </a:xfrm>
            <a:prstGeom prst="rect">
              <a:avLst/>
            </a:prstGeom>
            <a:noFill/>
          </p:spPr>
          <p:txBody>
            <a:bodyPr wrap="none" rtlCol="0">
              <a:spAutoFit/>
            </a:bodyPr>
            <a:lstStyle/>
            <a:p>
              <a:r>
                <a:rPr lang="en-US" sz="2800" dirty="0">
                  <a:latin typeface="Corbel" panose="020B0503020204020204" pitchFamily="34" charset="0"/>
                </a:rPr>
                <a:t>Pointing</a:t>
              </a:r>
            </a:p>
          </p:txBody>
        </p:sp>
        <p:pic>
          <p:nvPicPr>
            <p:cNvPr id="16" name="Picture 15"/>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4978826" y="5389382"/>
              <a:ext cx="924065" cy="924065"/>
            </a:xfrm>
            <a:prstGeom prst="rect">
              <a:avLst/>
            </a:prstGeom>
          </p:spPr>
        </p:pic>
        <p:sp>
          <p:nvSpPr>
            <p:cNvPr id="20" name="TextBox 19"/>
            <p:cNvSpPr txBox="1"/>
            <p:nvPr/>
          </p:nvSpPr>
          <p:spPr>
            <a:xfrm>
              <a:off x="4871633" y="6313449"/>
              <a:ext cx="1138453" cy="523220"/>
            </a:xfrm>
            <a:prstGeom prst="rect">
              <a:avLst/>
            </a:prstGeom>
            <a:noFill/>
          </p:spPr>
          <p:txBody>
            <a:bodyPr wrap="none" rtlCol="0">
              <a:spAutoFit/>
            </a:bodyPr>
            <a:lstStyle/>
            <a:p>
              <a:r>
                <a:rPr lang="en-US" sz="2800" dirty="0">
                  <a:latin typeface="Corbel" panose="020B0503020204020204" pitchFamily="34" charset="0"/>
                </a:rPr>
                <a:t>Phone</a:t>
              </a:r>
            </a:p>
          </p:txBody>
        </p:sp>
        <p:sp>
          <p:nvSpPr>
            <p:cNvPr id="23" name="TextBox 22"/>
            <p:cNvSpPr txBox="1"/>
            <p:nvPr/>
          </p:nvSpPr>
          <p:spPr>
            <a:xfrm>
              <a:off x="6277697" y="6313445"/>
              <a:ext cx="1160254" cy="523220"/>
            </a:xfrm>
            <a:prstGeom prst="rect">
              <a:avLst/>
            </a:prstGeom>
            <a:noFill/>
          </p:spPr>
          <p:txBody>
            <a:bodyPr wrap="none" rtlCol="0">
              <a:spAutoFit/>
            </a:bodyPr>
            <a:lstStyle/>
            <a:p>
              <a:r>
                <a:rPr lang="en-US" sz="2800" b="1" dirty="0">
                  <a:solidFill>
                    <a:srgbClr val="0070C0"/>
                  </a:solidFill>
                  <a:latin typeface="Corbel" panose="020B0503020204020204" pitchFamily="34" charset="0"/>
                </a:rPr>
                <a:t>Tablet</a:t>
              </a:r>
            </a:p>
          </p:txBody>
        </p:sp>
        <p:sp>
          <p:nvSpPr>
            <p:cNvPr id="24" name="TextBox 23"/>
            <p:cNvSpPr txBox="1"/>
            <p:nvPr/>
          </p:nvSpPr>
          <p:spPr>
            <a:xfrm>
              <a:off x="7725439" y="6309217"/>
              <a:ext cx="1055097" cy="523220"/>
            </a:xfrm>
            <a:prstGeom prst="rect">
              <a:avLst/>
            </a:prstGeom>
            <a:noFill/>
          </p:spPr>
          <p:txBody>
            <a:bodyPr wrap="none" rtlCol="0">
              <a:spAutoFit/>
            </a:bodyPr>
            <a:lstStyle/>
            <a:p>
              <a:r>
                <a:rPr lang="en-US" sz="2800" dirty="0">
                  <a:latin typeface="Corbel" panose="020B0503020204020204" pitchFamily="34" charset="0"/>
                </a:rPr>
                <a:t>Paper</a:t>
              </a:r>
            </a:p>
          </p:txBody>
        </p:sp>
      </p:grpSp>
      <p:sp>
        <p:nvSpPr>
          <p:cNvPr id="2" name="Slide Number Placeholder 1"/>
          <p:cNvSpPr>
            <a:spLocks noGrp="1"/>
          </p:cNvSpPr>
          <p:nvPr>
            <p:ph type="sldNum" sz="quarter" idx="12"/>
          </p:nvPr>
        </p:nvSpPr>
        <p:spPr/>
        <p:txBody>
          <a:bodyPr/>
          <a:lstStyle/>
          <a:p>
            <a:fld id="{D4F82252-1217-48D5-93A5-0DC98478EA98}" type="slidenum">
              <a:rPr lang="en-US" smtClean="0"/>
              <a:t>36</a:t>
            </a:fld>
            <a:endParaRPr lang="en-US" dirty="0"/>
          </a:p>
        </p:txBody>
      </p:sp>
      <p:grpSp>
        <p:nvGrpSpPr>
          <p:cNvPr id="25" name="Group 24"/>
          <p:cNvGrpSpPr/>
          <p:nvPr/>
        </p:nvGrpSpPr>
        <p:grpSpPr>
          <a:xfrm>
            <a:off x="1415811" y="2633471"/>
            <a:ext cx="6312378" cy="1984629"/>
            <a:chOff x="1190390" y="2806597"/>
            <a:chExt cx="6312378" cy="1984629"/>
          </a:xfrm>
        </p:grpSpPr>
        <p:pic>
          <p:nvPicPr>
            <p:cNvPr id="26" name="Picture 25"/>
            <p:cNvPicPr>
              <a:picLocks noChangeAspect="1"/>
            </p:cNvPicPr>
            <p:nvPr/>
          </p:nvPicPr>
          <p:blipFill>
            <a:blip r:embed="rId9">
              <a:lum bright="70000" contrast="-70000"/>
              <a:extLst>
                <a:ext uri="{28A0092B-C50C-407E-A947-70E740481C1C}">
                  <a14:useLocalDpi xmlns:a14="http://schemas.microsoft.com/office/drawing/2010/main" val="0"/>
                </a:ext>
              </a:extLst>
            </a:blip>
            <a:stretch>
              <a:fillRect/>
            </a:stretch>
          </p:blipFill>
          <p:spPr>
            <a:xfrm>
              <a:off x="1190390" y="2806597"/>
              <a:ext cx="2396534" cy="1984629"/>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143" y="2806601"/>
              <a:ext cx="1984625" cy="1984625"/>
            </a:xfrm>
            <a:prstGeom prst="rect">
              <a:avLst/>
            </a:prstGeom>
            <a:ln w="101600">
              <a:solidFill>
                <a:srgbClr val="0070C0"/>
              </a:solidFill>
            </a:ln>
          </p:spPr>
        </p:pic>
        <p:sp>
          <p:nvSpPr>
            <p:cNvPr id="29" name="Arrow: Right 28"/>
            <p:cNvSpPr/>
            <p:nvPr/>
          </p:nvSpPr>
          <p:spPr>
            <a:xfrm>
              <a:off x="3875322" y="3335007"/>
              <a:ext cx="1354423" cy="927811"/>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864662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415811" y="2633471"/>
            <a:ext cx="6312378" cy="1984629"/>
            <a:chOff x="1190390" y="2806597"/>
            <a:chExt cx="6312378" cy="1984629"/>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390" y="2806597"/>
              <a:ext cx="2396533" cy="1984629"/>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143" y="2806601"/>
              <a:ext cx="1984625" cy="1984625"/>
            </a:xfrm>
            <a:prstGeom prst="rect">
              <a:avLst/>
            </a:prstGeom>
          </p:spPr>
        </p:pic>
        <p:sp>
          <p:nvSpPr>
            <p:cNvPr id="34" name="Arrow: Right 33"/>
            <p:cNvSpPr/>
            <p:nvPr/>
          </p:nvSpPr>
          <p:spPr>
            <a:xfrm>
              <a:off x="3875322" y="3335007"/>
              <a:ext cx="1354423" cy="927811"/>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8" name="TextBox 17"/>
          <p:cNvSpPr txBox="1"/>
          <p:nvPr/>
        </p:nvSpPr>
        <p:spPr>
          <a:xfrm>
            <a:off x="333829" y="0"/>
            <a:ext cx="8810171" cy="1692771"/>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Phase A: Top-View Depth-Sensing Tracking</a:t>
            </a:r>
          </a:p>
          <a:p>
            <a:r>
              <a:rPr lang="en-US" sz="2800" dirty="0">
                <a:solidFill>
                  <a:srgbClr val="0070C0"/>
                </a:solidFill>
                <a:latin typeface="Corbel" panose="020B0503020204020204" pitchFamily="34" charset="0"/>
              </a:rPr>
              <a:t>Infrared Silhouette</a:t>
            </a:r>
          </a:p>
        </p:txBody>
      </p:sp>
      <p:sp>
        <p:nvSpPr>
          <p:cNvPr id="2" name="Slide Number Placeholder 1"/>
          <p:cNvSpPr>
            <a:spLocks noGrp="1"/>
          </p:cNvSpPr>
          <p:nvPr>
            <p:ph type="sldNum" sz="quarter" idx="12"/>
          </p:nvPr>
        </p:nvSpPr>
        <p:spPr/>
        <p:txBody>
          <a:bodyPr/>
          <a:lstStyle/>
          <a:p>
            <a:fld id="{D4F82252-1217-48D5-93A5-0DC98478EA98}" type="slidenum">
              <a:rPr lang="en-US" smtClean="0"/>
              <a:t>37</a:t>
            </a:fld>
            <a:endParaRPr lang="en-US" dirty="0"/>
          </a:p>
        </p:txBody>
      </p:sp>
    </p:spTree>
    <p:extLst>
      <p:ext uri="{BB962C8B-B14F-4D97-AF65-F5344CB8AC3E}">
        <p14:creationId xmlns:p14="http://schemas.microsoft.com/office/powerpoint/2010/main" val="3702371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415811" y="2633471"/>
            <a:ext cx="6312378" cy="1984629"/>
            <a:chOff x="1190390" y="2806597"/>
            <a:chExt cx="6312378" cy="1984629"/>
          </a:xfrm>
        </p:grpSpPr>
        <p:pic>
          <p:nvPicPr>
            <p:cNvPr id="32" name="Picture 31"/>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90390" y="2806597"/>
              <a:ext cx="2396533" cy="1984629"/>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143" y="2806601"/>
              <a:ext cx="1984625" cy="1984625"/>
            </a:xfrm>
            <a:prstGeom prst="rect">
              <a:avLst/>
            </a:prstGeom>
            <a:ln w="101600">
              <a:solidFill>
                <a:srgbClr val="0070C0"/>
              </a:solidFill>
            </a:ln>
          </p:spPr>
        </p:pic>
        <p:sp>
          <p:nvSpPr>
            <p:cNvPr id="34" name="Arrow: Right 33"/>
            <p:cNvSpPr/>
            <p:nvPr/>
          </p:nvSpPr>
          <p:spPr>
            <a:xfrm>
              <a:off x="3875322" y="3335007"/>
              <a:ext cx="1354423" cy="927811"/>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8" name="TextBox 17"/>
          <p:cNvSpPr txBox="1"/>
          <p:nvPr/>
        </p:nvSpPr>
        <p:spPr>
          <a:xfrm>
            <a:off x="333829" y="0"/>
            <a:ext cx="8810171" cy="1692771"/>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Phase A: Top-View Depth-Sensing Tracking</a:t>
            </a:r>
          </a:p>
          <a:p>
            <a:r>
              <a:rPr lang="en-US" sz="2800" dirty="0">
                <a:solidFill>
                  <a:srgbClr val="0070C0"/>
                </a:solidFill>
                <a:latin typeface="Corbel" panose="020B0503020204020204" pitchFamily="34" charset="0"/>
              </a:rPr>
              <a:t>Infrared Silhouette</a:t>
            </a:r>
          </a:p>
        </p:txBody>
      </p:sp>
      <p:grpSp>
        <p:nvGrpSpPr>
          <p:cNvPr id="14" name="Group 13"/>
          <p:cNvGrpSpPr/>
          <p:nvPr/>
        </p:nvGrpSpPr>
        <p:grpSpPr>
          <a:xfrm>
            <a:off x="284890" y="5311441"/>
            <a:ext cx="8574219" cy="1447292"/>
            <a:chOff x="206317" y="5389380"/>
            <a:chExt cx="8574219" cy="1447292"/>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956" y="5389380"/>
              <a:ext cx="924065" cy="924065"/>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891" y="5389380"/>
              <a:ext cx="924065" cy="924065"/>
            </a:xfrm>
            <a:prstGeom prst="rect">
              <a:avLst/>
            </a:prstGeom>
            <a:ln w="101600">
              <a:solidFill>
                <a:srgbClr val="0070C0"/>
              </a:solidFill>
            </a:ln>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078" y="5389387"/>
              <a:ext cx="924065" cy="924065"/>
            </a:xfrm>
            <a:prstGeom prst="rect">
              <a:avLst/>
            </a:prstGeom>
          </p:spPr>
        </p:pic>
        <p:sp>
          <p:nvSpPr>
            <p:cNvPr id="23" name="TextBox 22"/>
            <p:cNvSpPr txBox="1"/>
            <p:nvPr/>
          </p:nvSpPr>
          <p:spPr>
            <a:xfrm>
              <a:off x="206317" y="6313452"/>
              <a:ext cx="1529586" cy="523220"/>
            </a:xfrm>
            <a:prstGeom prst="rect">
              <a:avLst/>
            </a:prstGeom>
            <a:noFill/>
          </p:spPr>
          <p:txBody>
            <a:bodyPr wrap="none" rtlCol="0">
              <a:spAutoFit/>
            </a:bodyPr>
            <a:lstStyle/>
            <a:p>
              <a:r>
                <a:rPr lang="en-US" sz="2800" dirty="0">
                  <a:latin typeface="Corbel" panose="020B0503020204020204" pitchFamily="34" charset="0"/>
                </a:rPr>
                <a:t>Standing</a:t>
              </a:r>
            </a:p>
          </p:txBody>
        </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8664" y="5389385"/>
              <a:ext cx="924065" cy="924065"/>
            </a:xfrm>
            <a:prstGeom prst="rect">
              <a:avLst/>
            </a:prstGeom>
          </p:spPr>
        </p:pic>
        <p:sp>
          <p:nvSpPr>
            <p:cNvPr id="25" name="TextBox 24"/>
            <p:cNvSpPr txBox="1"/>
            <p:nvPr/>
          </p:nvSpPr>
          <p:spPr>
            <a:xfrm>
              <a:off x="1910630" y="6313449"/>
              <a:ext cx="1180131" cy="523220"/>
            </a:xfrm>
            <a:prstGeom prst="rect">
              <a:avLst/>
            </a:prstGeom>
            <a:noFill/>
          </p:spPr>
          <p:txBody>
            <a:bodyPr wrap="none" rtlCol="0">
              <a:spAutoFit/>
            </a:bodyPr>
            <a:lstStyle/>
            <a:p>
              <a:r>
                <a:rPr lang="en-US" sz="2800" dirty="0">
                  <a:latin typeface="Corbel" panose="020B0503020204020204" pitchFamily="34" charset="0"/>
                </a:rPr>
                <a:t>Sitting</a:t>
              </a:r>
            </a:p>
          </p:txBody>
        </p:sp>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2761" y="5389382"/>
              <a:ext cx="924065" cy="924065"/>
            </a:xfrm>
            <a:prstGeom prst="rect">
              <a:avLst/>
            </a:prstGeom>
          </p:spPr>
        </p:pic>
        <p:sp>
          <p:nvSpPr>
            <p:cNvPr id="27" name="TextBox 26"/>
            <p:cNvSpPr txBox="1"/>
            <p:nvPr/>
          </p:nvSpPr>
          <p:spPr>
            <a:xfrm>
              <a:off x="3321971" y="6313449"/>
              <a:ext cx="1425647" cy="523220"/>
            </a:xfrm>
            <a:prstGeom prst="rect">
              <a:avLst/>
            </a:prstGeom>
            <a:noFill/>
          </p:spPr>
          <p:txBody>
            <a:bodyPr wrap="none" rtlCol="0">
              <a:spAutoFit/>
            </a:bodyPr>
            <a:lstStyle/>
            <a:p>
              <a:r>
                <a:rPr lang="en-US" sz="2800" dirty="0">
                  <a:latin typeface="Corbel" panose="020B0503020204020204" pitchFamily="34" charset="0"/>
                </a:rPr>
                <a:t>Pointing</a:t>
              </a: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8826" y="5389382"/>
              <a:ext cx="924065" cy="924065"/>
            </a:xfrm>
            <a:prstGeom prst="rect">
              <a:avLst/>
            </a:prstGeom>
          </p:spPr>
        </p:pic>
        <p:sp>
          <p:nvSpPr>
            <p:cNvPr id="29" name="TextBox 28"/>
            <p:cNvSpPr txBox="1"/>
            <p:nvPr/>
          </p:nvSpPr>
          <p:spPr>
            <a:xfrm>
              <a:off x="4871633" y="6313449"/>
              <a:ext cx="1138453" cy="523220"/>
            </a:xfrm>
            <a:prstGeom prst="rect">
              <a:avLst/>
            </a:prstGeom>
            <a:noFill/>
          </p:spPr>
          <p:txBody>
            <a:bodyPr wrap="none" rtlCol="0">
              <a:spAutoFit/>
            </a:bodyPr>
            <a:lstStyle/>
            <a:p>
              <a:r>
                <a:rPr lang="en-US" sz="2800" dirty="0">
                  <a:latin typeface="Corbel" panose="020B0503020204020204" pitchFamily="34" charset="0"/>
                </a:rPr>
                <a:t>Phone</a:t>
              </a:r>
            </a:p>
          </p:txBody>
        </p:sp>
        <p:sp>
          <p:nvSpPr>
            <p:cNvPr id="30" name="TextBox 29"/>
            <p:cNvSpPr txBox="1"/>
            <p:nvPr/>
          </p:nvSpPr>
          <p:spPr>
            <a:xfrm>
              <a:off x="6277697" y="6313445"/>
              <a:ext cx="1159292" cy="523220"/>
            </a:xfrm>
            <a:prstGeom prst="rect">
              <a:avLst/>
            </a:prstGeom>
            <a:noFill/>
          </p:spPr>
          <p:txBody>
            <a:bodyPr wrap="none" rtlCol="0">
              <a:spAutoFit/>
            </a:bodyPr>
            <a:lstStyle/>
            <a:p>
              <a:r>
                <a:rPr lang="en-US" sz="2800" b="1" dirty="0">
                  <a:solidFill>
                    <a:srgbClr val="0070C0"/>
                  </a:solidFill>
                  <a:latin typeface="Corbel" panose="020B0503020204020204" pitchFamily="34" charset="0"/>
                </a:rPr>
                <a:t>Tablet</a:t>
              </a:r>
            </a:p>
          </p:txBody>
        </p:sp>
        <p:sp>
          <p:nvSpPr>
            <p:cNvPr id="31" name="TextBox 30"/>
            <p:cNvSpPr txBox="1"/>
            <p:nvPr/>
          </p:nvSpPr>
          <p:spPr>
            <a:xfrm>
              <a:off x="7725439" y="6309217"/>
              <a:ext cx="1055097" cy="523220"/>
            </a:xfrm>
            <a:prstGeom prst="rect">
              <a:avLst/>
            </a:prstGeom>
            <a:noFill/>
          </p:spPr>
          <p:txBody>
            <a:bodyPr wrap="none" rtlCol="0">
              <a:spAutoFit/>
            </a:bodyPr>
            <a:lstStyle/>
            <a:p>
              <a:r>
                <a:rPr lang="en-US" sz="2800" dirty="0">
                  <a:latin typeface="Corbel" panose="020B0503020204020204" pitchFamily="34" charset="0"/>
                </a:rPr>
                <a:t>Paper</a:t>
              </a:r>
            </a:p>
          </p:txBody>
        </p:sp>
      </p:grpSp>
      <p:sp>
        <p:nvSpPr>
          <p:cNvPr id="2" name="Slide Number Placeholder 1"/>
          <p:cNvSpPr>
            <a:spLocks noGrp="1"/>
          </p:cNvSpPr>
          <p:nvPr>
            <p:ph type="sldNum" sz="quarter" idx="12"/>
          </p:nvPr>
        </p:nvSpPr>
        <p:spPr/>
        <p:txBody>
          <a:bodyPr/>
          <a:lstStyle/>
          <a:p>
            <a:fld id="{D4F82252-1217-48D5-93A5-0DC98478EA98}" type="slidenum">
              <a:rPr lang="en-US" smtClean="0"/>
              <a:t>38</a:t>
            </a:fld>
            <a:endParaRPr lang="en-US" dirty="0"/>
          </a:p>
        </p:txBody>
      </p:sp>
    </p:spTree>
    <p:extLst>
      <p:ext uri="{BB962C8B-B14F-4D97-AF65-F5344CB8AC3E}">
        <p14:creationId xmlns:p14="http://schemas.microsoft.com/office/powerpoint/2010/main" val="961611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3829" y="0"/>
            <a:ext cx="8810171" cy="1692771"/>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Phase A: Top-View Depth-Sensing Tracking</a:t>
            </a:r>
          </a:p>
          <a:p>
            <a:r>
              <a:rPr lang="en-US" sz="2800" dirty="0">
                <a:solidFill>
                  <a:srgbClr val="0070C0"/>
                </a:solidFill>
                <a:latin typeface="Corbel" panose="020B0503020204020204" pitchFamily="34" charset="0"/>
              </a:rPr>
              <a:t>Depth Segmentation</a:t>
            </a:r>
          </a:p>
        </p:txBody>
      </p:sp>
      <p:sp>
        <p:nvSpPr>
          <p:cNvPr id="2" name="Slide Number Placeholder 1"/>
          <p:cNvSpPr>
            <a:spLocks noGrp="1"/>
          </p:cNvSpPr>
          <p:nvPr>
            <p:ph type="sldNum" sz="quarter" idx="12"/>
          </p:nvPr>
        </p:nvSpPr>
        <p:spPr/>
        <p:txBody>
          <a:bodyPr/>
          <a:lstStyle/>
          <a:p>
            <a:fld id="{D4F82252-1217-48D5-93A5-0DC98478EA98}" type="slidenum">
              <a:rPr lang="en-US" smtClean="0"/>
              <a:t>39</a:t>
            </a:fld>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719" y="2633471"/>
            <a:ext cx="1984625" cy="1984625"/>
          </a:xfrm>
          <a:prstGeom prst="rect">
            <a:avLst/>
          </a:prstGeom>
        </p:spPr>
      </p:pic>
    </p:spTree>
    <p:extLst>
      <p:ext uri="{BB962C8B-B14F-4D97-AF65-F5344CB8AC3E}">
        <p14:creationId xmlns:p14="http://schemas.microsoft.com/office/powerpoint/2010/main" val="3098971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7" name="Titel 1"/>
          <p:cNvSpPr txBox="1">
            <a:spLocks/>
          </p:cNvSpPr>
          <p:nvPr/>
        </p:nvSpPr>
        <p:spPr>
          <a:xfrm>
            <a:off x="0" y="3159127"/>
            <a:ext cx="9144000" cy="900544"/>
          </a:xfrm>
          <a:prstGeom prst="rect">
            <a:avLst/>
          </a:prstGeom>
          <a:solidFill>
            <a:srgbClr val="000000">
              <a:alpha val="8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lumMod val="95000"/>
                  </a:schemeClr>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cs typeface="Arial" panose="020B0604020202020204" pitchFamily="34" charset="0"/>
              </a:rPr>
              <a:t>in different </a:t>
            </a:r>
            <a:r>
              <a:rPr lang="en-US" sz="4000" b="1" dirty="0">
                <a:solidFill>
                  <a:srgbClr val="0070C0"/>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cs typeface="Arial" panose="020B0604020202020204" pitchFamily="34" charset="0"/>
              </a:rPr>
              <a:t>form factors</a:t>
            </a:r>
            <a:r>
              <a:rPr lang="en-US" sz="4000" b="1" dirty="0">
                <a:solidFill>
                  <a:schemeClr val="bg1">
                    <a:lumMod val="95000"/>
                  </a:schemeClr>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cs typeface="Arial" panose="020B0604020202020204" pitchFamily="34" charset="0"/>
              </a:rPr>
              <a:t> and </a:t>
            </a:r>
            <a:r>
              <a:rPr lang="en-US" sz="4000" b="1" dirty="0">
                <a:solidFill>
                  <a:srgbClr val="0070C0"/>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cs typeface="Arial" panose="020B0604020202020204" pitchFamily="34" charset="0"/>
              </a:rPr>
              <a:t>contexts</a:t>
            </a:r>
          </a:p>
        </p:txBody>
      </p:sp>
      <p:sp>
        <p:nvSpPr>
          <p:cNvPr id="2" name="Slide Number Placeholder 1"/>
          <p:cNvSpPr>
            <a:spLocks noGrp="1"/>
          </p:cNvSpPr>
          <p:nvPr>
            <p:ph type="sldNum" sz="quarter" idx="12"/>
          </p:nvPr>
        </p:nvSpPr>
        <p:spPr/>
        <p:txBody>
          <a:bodyPr/>
          <a:lstStyle/>
          <a:p>
            <a:fld id="{D4F82252-1217-48D5-93A5-0DC98478EA98}" type="slidenum">
              <a:rPr lang="en-US" smtClean="0"/>
              <a:t>4</a:t>
            </a:fld>
            <a:endParaRPr lang="en-US"/>
          </a:p>
        </p:txBody>
      </p:sp>
    </p:spTree>
    <p:extLst>
      <p:ext uri="{BB962C8B-B14F-4D97-AF65-F5344CB8AC3E}">
        <p14:creationId xmlns:p14="http://schemas.microsoft.com/office/powerpoint/2010/main" val="1064045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3829" y="0"/>
            <a:ext cx="8810171" cy="1692771"/>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Phase A: Top-View Depth-Sensing Tracking</a:t>
            </a:r>
          </a:p>
          <a:p>
            <a:r>
              <a:rPr lang="en-US" sz="2800" dirty="0">
                <a:solidFill>
                  <a:srgbClr val="0070C0"/>
                </a:solidFill>
                <a:latin typeface="Corbel" panose="020B0503020204020204" pitchFamily="34" charset="0"/>
              </a:rPr>
              <a:t>Depth Segmentation</a:t>
            </a:r>
          </a:p>
        </p:txBody>
      </p:sp>
      <p:sp>
        <p:nvSpPr>
          <p:cNvPr id="2" name="Slide Number Placeholder 1"/>
          <p:cNvSpPr>
            <a:spLocks noGrp="1"/>
          </p:cNvSpPr>
          <p:nvPr>
            <p:ph type="sldNum" sz="quarter" idx="12"/>
          </p:nvPr>
        </p:nvSpPr>
        <p:spPr/>
        <p:txBody>
          <a:bodyPr/>
          <a:lstStyle/>
          <a:p>
            <a:fld id="{D4F82252-1217-48D5-93A5-0DC98478EA98}" type="slidenum">
              <a:rPr lang="en-US" smtClean="0"/>
              <a:t>40</a:t>
            </a:fld>
            <a:endParaRPr lang="en-US" dirty="0"/>
          </a:p>
        </p:txBody>
      </p:sp>
      <p:grpSp>
        <p:nvGrpSpPr>
          <p:cNvPr id="3" name="Group 2"/>
          <p:cNvGrpSpPr/>
          <p:nvPr/>
        </p:nvGrpSpPr>
        <p:grpSpPr>
          <a:xfrm>
            <a:off x="1827719" y="2633470"/>
            <a:ext cx="5900470" cy="1984626"/>
            <a:chOff x="1827719" y="2633470"/>
            <a:chExt cx="5900470" cy="1984626"/>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3564" y="2633470"/>
              <a:ext cx="1984625" cy="1984625"/>
            </a:xfrm>
            <a:prstGeom prst="rect">
              <a:avLst/>
            </a:prstGeom>
          </p:spPr>
        </p:pic>
        <p:pic>
          <p:nvPicPr>
            <p:cNvPr id="13" name="Picture 12"/>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827719" y="2633471"/>
              <a:ext cx="1984625" cy="1984625"/>
            </a:xfrm>
            <a:prstGeom prst="rect">
              <a:avLst/>
            </a:prstGeom>
          </p:spPr>
        </p:pic>
        <p:sp>
          <p:nvSpPr>
            <p:cNvPr id="33" name="Arrow: Right 32"/>
            <p:cNvSpPr/>
            <p:nvPr/>
          </p:nvSpPr>
          <p:spPr>
            <a:xfrm>
              <a:off x="4100743" y="3161881"/>
              <a:ext cx="1354423" cy="927811"/>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732877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3829" y="0"/>
            <a:ext cx="8810171" cy="1692771"/>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Phase A: Top-View Depth-Sensing Tracking</a:t>
            </a:r>
          </a:p>
          <a:p>
            <a:r>
              <a:rPr lang="en-US" sz="2800" dirty="0">
                <a:solidFill>
                  <a:srgbClr val="0070C0"/>
                </a:solidFill>
                <a:latin typeface="Corbel" panose="020B0503020204020204" pitchFamily="34" charset="0"/>
              </a:rPr>
              <a:t>Depth Segmentation</a:t>
            </a:r>
          </a:p>
        </p:txBody>
      </p:sp>
      <p:sp>
        <p:nvSpPr>
          <p:cNvPr id="2" name="Slide Number Placeholder 1"/>
          <p:cNvSpPr>
            <a:spLocks noGrp="1"/>
          </p:cNvSpPr>
          <p:nvPr>
            <p:ph type="sldNum" sz="quarter" idx="12"/>
          </p:nvPr>
        </p:nvSpPr>
        <p:spPr/>
        <p:txBody>
          <a:bodyPr/>
          <a:lstStyle/>
          <a:p>
            <a:fld id="{D4F82252-1217-48D5-93A5-0DC98478EA98}" type="slidenum">
              <a:rPr lang="en-US" smtClean="0"/>
              <a:t>41</a:t>
            </a:fld>
            <a:endParaRPr lang="en-US" dirty="0"/>
          </a:p>
        </p:txBody>
      </p:sp>
      <p:grpSp>
        <p:nvGrpSpPr>
          <p:cNvPr id="3" name="Group 2"/>
          <p:cNvGrpSpPr/>
          <p:nvPr/>
        </p:nvGrpSpPr>
        <p:grpSpPr>
          <a:xfrm>
            <a:off x="1827719" y="2633470"/>
            <a:ext cx="5900470" cy="1984626"/>
            <a:chOff x="1827719" y="2633470"/>
            <a:chExt cx="5900470" cy="1984626"/>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3564" y="2633470"/>
              <a:ext cx="1984625" cy="1984625"/>
            </a:xfrm>
            <a:prstGeom prst="rect">
              <a:avLst/>
            </a:prstGeom>
          </p:spPr>
        </p:pic>
        <p:pic>
          <p:nvPicPr>
            <p:cNvPr id="13" name="Picture 12"/>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827719" y="2633471"/>
              <a:ext cx="1984625" cy="1984625"/>
            </a:xfrm>
            <a:prstGeom prst="rect">
              <a:avLst/>
            </a:prstGeom>
          </p:spPr>
        </p:pic>
        <p:sp>
          <p:nvSpPr>
            <p:cNvPr id="33" name="Arrow: Right 32"/>
            <p:cNvSpPr/>
            <p:nvPr/>
          </p:nvSpPr>
          <p:spPr>
            <a:xfrm>
              <a:off x="4100743" y="3161881"/>
              <a:ext cx="1354423" cy="927811"/>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094924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3829" y="0"/>
            <a:ext cx="8810171" cy="1692771"/>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Phase A: Top-View Depth-Sensing Tracking</a:t>
            </a:r>
          </a:p>
          <a:p>
            <a:r>
              <a:rPr lang="en-US" sz="2800" dirty="0">
                <a:solidFill>
                  <a:srgbClr val="0070C0"/>
                </a:solidFill>
                <a:latin typeface="Corbel" panose="020B0503020204020204" pitchFamily="34" charset="0"/>
              </a:rPr>
              <a:t>Depth Segmentation</a:t>
            </a:r>
          </a:p>
        </p:txBody>
      </p:sp>
      <p:grpSp>
        <p:nvGrpSpPr>
          <p:cNvPr id="14" name="Group 13"/>
          <p:cNvGrpSpPr/>
          <p:nvPr/>
        </p:nvGrpSpPr>
        <p:grpSpPr>
          <a:xfrm>
            <a:off x="284890" y="5311441"/>
            <a:ext cx="8574219" cy="1447292"/>
            <a:chOff x="206317" y="5389380"/>
            <a:chExt cx="8574219" cy="1447292"/>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0956" y="5389380"/>
              <a:ext cx="924065" cy="924065"/>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891" y="5389380"/>
              <a:ext cx="924065" cy="924065"/>
            </a:xfrm>
            <a:prstGeom prst="rect">
              <a:avLst/>
            </a:prstGeom>
            <a:ln w="101600">
              <a:solidFill>
                <a:srgbClr val="0070C0"/>
              </a:solidFill>
            </a:ln>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078" y="5389387"/>
              <a:ext cx="924065" cy="924065"/>
            </a:xfrm>
            <a:prstGeom prst="rect">
              <a:avLst/>
            </a:prstGeom>
          </p:spPr>
        </p:pic>
        <p:sp>
          <p:nvSpPr>
            <p:cNvPr id="21" name="TextBox 20"/>
            <p:cNvSpPr txBox="1"/>
            <p:nvPr/>
          </p:nvSpPr>
          <p:spPr>
            <a:xfrm>
              <a:off x="206317" y="6313452"/>
              <a:ext cx="1529586" cy="523220"/>
            </a:xfrm>
            <a:prstGeom prst="rect">
              <a:avLst/>
            </a:prstGeom>
            <a:noFill/>
          </p:spPr>
          <p:txBody>
            <a:bodyPr wrap="none" rtlCol="0">
              <a:spAutoFit/>
            </a:bodyPr>
            <a:lstStyle/>
            <a:p>
              <a:r>
                <a:rPr lang="en-US" sz="2800" dirty="0">
                  <a:latin typeface="Corbel" panose="020B0503020204020204" pitchFamily="34" charset="0"/>
                </a:rPr>
                <a:t>Standing</a:t>
              </a:r>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664" y="5389385"/>
              <a:ext cx="924065" cy="924065"/>
            </a:xfrm>
            <a:prstGeom prst="rect">
              <a:avLst/>
            </a:prstGeom>
          </p:spPr>
        </p:pic>
        <p:sp>
          <p:nvSpPr>
            <p:cNvPr id="24" name="TextBox 23"/>
            <p:cNvSpPr txBox="1"/>
            <p:nvPr/>
          </p:nvSpPr>
          <p:spPr>
            <a:xfrm>
              <a:off x="1910630" y="6313449"/>
              <a:ext cx="1180131" cy="523220"/>
            </a:xfrm>
            <a:prstGeom prst="rect">
              <a:avLst/>
            </a:prstGeom>
            <a:noFill/>
          </p:spPr>
          <p:txBody>
            <a:bodyPr wrap="none" rtlCol="0">
              <a:spAutoFit/>
            </a:bodyPr>
            <a:lstStyle/>
            <a:p>
              <a:r>
                <a:rPr lang="en-US" sz="2800" dirty="0">
                  <a:latin typeface="Corbel" panose="020B0503020204020204" pitchFamily="34" charset="0"/>
                </a:rPr>
                <a:t>Sitting</a:t>
              </a:r>
            </a:p>
          </p:txBody>
        </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2761" y="5389382"/>
              <a:ext cx="924065" cy="924065"/>
            </a:xfrm>
            <a:prstGeom prst="rect">
              <a:avLst/>
            </a:prstGeom>
          </p:spPr>
        </p:pic>
        <p:sp>
          <p:nvSpPr>
            <p:cNvPr id="26" name="TextBox 25"/>
            <p:cNvSpPr txBox="1"/>
            <p:nvPr/>
          </p:nvSpPr>
          <p:spPr>
            <a:xfrm>
              <a:off x="3321971" y="6313449"/>
              <a:ext cx="1425647" cy="523220"/>
            </a:xfrm>
            <a:prstGeom prst="rect">
              <a:avLst/>
            </a:prstGeom>
            <a:noFill/>
          </p:spPr>
          <p:txBody>
            <a:bodyPr wrap="none" rtlCol="0">
              <a:spAutoFit/>
            </a:bodyPr>
            <a:lstStyle/>
            <a:p>
              <a:r>
                <a:rPr lang="en-US" sz="2800" dirty="0">
                  <a:latin typeface="Corbel" panose="020B0503020204020204" pitchFamily="34" charset="0"/>
                </a:rPr>
                <a:t>Pointing</a:t>
              </a:r>
            </a:p>
          </p:txBody>
        </p:sp>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8826" y="5389382"/>
              <a:ext cx="924065" cy="924065"/>
            </a:xfrm>
            <a:prstGeom prst="rect">
              <a:avLst/>
            </a:prstGeom>
          </p:spPr>
        </p:pic>
        <p:sp>
          <p:nvSpPr>
            <p:cNvPr id="28" name="TextBox 27"/>
            <p:cNvSpPr txBox="1"/>
            <p:nvPr/>
          </p:nvSpPr>
          <p:spPr>
            <a:xfrm>
              <a:off x="4871633" y="6313449"/>
              <a:ext cx="1138453" cy="523220"/>
            </a:xfrm>
            <a:prstGeom prst="rect">
              <a:avLst/>
            </a:prstGeom>
            <a:noFill/>
          </p:spPr>
          <p:txBody>
            <a:bodyPr wrap="none" rtlCol="0">
              <a:spAutoFit/>
            </a:bodyPr>
            <a:lstStyle/>
            <a:p>
              <a:r>
                <a:rPr lang="en-US" sz="2800" dirty="0">
                  <a:latin typeface="Corbel" panose="020B0503020204020204" pitchFamily="34" charset="0"/>
                </a:rPr>
                <a:t>Phone</a:t>
              </a:r>
            </a:p>
          </p:txBody>
        </p:sp>
        <p:sp>
          <p:nvSpPr>
            <p:cNvPr id="29" name="TextBox 28"/>
            <p:cNvSpPr txBox="1"/>
            <p:nvPr/>
          </p:nvSpPr>
          <p:spPr>
            <a:xfrm>
              <a:off x="6277697" y="6313445"/>
              <a:ext cx="1159292" cy="523220"/>
            </a:xfrm>
            <a:prstGeom prst="rect">
              <a:avLst/>
            </a:prstGeom>
            <a:noFill/>
          </p:spPr>
          <p:txBody>
            <a:bodyPr wrap="none" rtlCol="0">
              <a:spAutoFit/>
            </a:bodyPr>
            <a:lstStyle/>
            <a:p>
              <a:r>
                <a:rPr lang="en-US" sz="2800" b="1" dirty="0">
                  <a:solidFill>
                    <a:srgbClr val="0070C0"/>
                  </a:solidFill>
                  <a:latin typeface="Corbel" panose="020B0503020204020204" pitchFamily="34" charset="0"/>
                </a:rPr>
                <a:t>Tablet</a:t>
              </a:r>
            </a:p>
          </p:txBody>
        </p:sp>
        <p:sp>
          <p:nvSpPr>
            <p:cNvPr id="30" name="TextBox 29"/>
            <p:cNvSpPr txBox="1"/>
            <p:nvPr/>
          </p:nvSpPr>
          <p:spPr>
            <a:xfrm>
              <a:off x="7725439" y="6309217"/>
              <a:ext cx="1055097" cy="523220"/>
            </a:xfrm>
            <a:prstGeom prst="rect">
              <a:avLst/>
            </a:prstGeom>
            <a:noFill/>
          </p:spPr>
          <p:txBody>
            <a:bodyPr wrap="none" rtlCol="0">
              <a:spAutoFit/>
            </a:bodyPr>
            <a:lstStyle/>
            <a:p>
              <a:r>
                <a:rPr lang="en-US" sz="2800" dirty="0">
                  <a:latin typeface="Corbel" panose="020B0503020204020204" pitchFamily="34" charset="0"/>
                </a:rPr>
                <a:t>Paper</a:t>
              </a:r>
            </a:p>
          </p:txBody>
        </p:sp>
      </p:grpSp>
      <p:sp>
        <p:nvSpPr>
          <p:cNvPr id="2" name="Slide Number Placeholder 1"/>
          <p:cNvSpPr>
            <a:spLocks noGrp="1"/>
          </p:cNvSpPr>
          <p:nvPr>
            <p:ph type="sldNum" sz="quarter" idx="12"/>
          </p:nvPr>
        </p:nvSpPr>
        <p:spPr/>
        <p:txBody>
          <a:bodyPr/>
          <a:lstStyle/>
          <a:p>
            <a:fld id="{D4F82252-1217-48D5-93A5-0DC98478EA98}" type="slidenum">
              <a:rPr lang="en-US" smtClean="0"/>
              <a:t>42</a:t>
            </a:fld>
            <a:endParaRPr lang="en-US" dirty="0"/>
          </a:p>
        </p:txBody>
      </p:sp>
      <p:grpSp>
        <p:nvGrpSpPr>
          <p:cNvPr id="22" name="Group 21"/>
          <p:cNvGrpSpPr/>
          <p:nvPr/>
        </p:nvGrpSpPr>
        <p:grpSpPr>
          <a:xfrm>
            <a:off x="1827719" y="2633470"/>
            <a:ext cx="5900470" cy="1984626"/>
            <a:chOff x="1827719" y="2633470"/>
            <a:chExt cx="5900470" cy="1984626"/>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3564" y="2633470"/>
              <a:ext cx="1984625" cy="1984625"/>
            </a:xfrm>
            <a:prstGeom prst="rect">
              <a:avLst/>
            </a:prstGeom>
            <a:ln w="101600">
              <a:solidFill>
                <a:srgbClr val="0070C0"/>
              </a:solidFill>
            </a:ln>
          </p:spPr>
        </p:pic>
        <p:pic>
          <p:nvPicPr>
            <p:cNvPr id="32" name="Picture 31"/>
            <p:cNvPicPr>
              <a:picLocks noChangeAspect="1"/>
            </p:cNvPicPr>
            <p:nvPr/>
          </p:nvPicPr>
          <p:blipFill>
            <a:blip r:embed="rId9">
              <a:lum bright="70000" contrast="-70000"/>
              <a:extLst>
                <a:ext uri="{28A0092B-C50C-407E-A947-70E740481C1C}">
                  <a14:useLocalDpi xmlns:a14="http://schemas.microsoft.com/office/drawing/2010/main" val="0"/>
                </a:ext>
              </a:extLst>
            </a:blip>
            <a:stretch>
              <a:fillRect/>
            </a:stretch>
          </p:blipFill>
          <p:spPr>
            <a:xfrm>
              <a:off x="1827719" y="2633471"/>
              <a:ext cx="1984625" cy="1984625"/>
            </a:xfrm>
            <a:prstGeom prst="rect">
              <a:avLst/>
            </a:prstGeom>
          </p:spPr>
        </p:pic>
        <p:sp>
          <p:nvSpPr>
            <p:cNvPr id="34" name="Arrow: Right 33"/>
            <p:cNvSpPr/>
            <p:nvPr/>
          </p:nvSpPr>
          <p:spPr>
            <a:xfrm>
              <a:off x="4100743" y="3161881"/>
              <a:ext cx="1354423" cy="927811"/>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2429451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4F82252-1217-48D5-93A5-0DC98478EA98}" type="slidenum">
              <a:rPr lang="en-US" smtClean="0"/>
              <a:t>43</a:t>
            </a:fld>
            <a:endParaRPr lang="en-US"/>
          </a:p>
        </p:txBody>
      </p:sp>
      <p:sp>
        <p:nvSpPr>
          <p:cNvPr id="5" name="TextBox 4"/>
          <p:cNvSpPr txBox="1"/>
          <p:nvPr/>
        </p:nvSpPr>
        <p:spPr>
          <a:xfrm>
            <a:off x="333829" y="0"/>
            <a:ext cx="8810171" cy="1261884"/>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EagleSense Implementation</a:t>
            </a:r>
            <a:endParaRPr lang="en-US" sz="2800" dirty="0">
              <a:solidFill>
                <a:srgbClr val="0070C0"/>
              </a:solidFill>
              <a:latin typeface="Corbel" panose="020B0503020204020204" pitchFamily="34" charset="0"/>
            </a:endParaRPr>
          </a:p>
        </p:txBody>
      </p:sp>
      <p:grpSp>
        <p:nvGrpSpPr>
          <p:cNvPr id="19" name="Group 18"/>
          <p:cNvGrpSpPr/>
          <p:nvPr/>
        </p:nvGrpSpPr>
        <p:grpSpPr>
          <a:xfrm>
            <a:off x="0" y="3093786"/>
            <a:ext cx="9144001" cy="2046215"/>
            <a:chOff x="0" y="3446660"/>
            <a:chExt cx="9144001" cy="2046215"/>
          </a:xfrm>
        </p:grpSpPr>
        <p:sp>
          <p:nvSpPr>
            <p:cNvPr id="20" name="Rectangle 19"/>
            <p:cNvSpPr/>
            <p:nvPr/>
          </p:nvSpPr>
          <p:spPr>
            <a:xfrm>
              <a:off x="0" y="3446660"/>
              <a:ext cx="4586068" cy="801859"/>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latin typeface="Corbel" panose="020B0503020204020204" pitchFamily="34" charset="0"/>
                </a:rPr>
                <a:t>Phase A</a:t>
              </a:r>
            </a:p>
          </p:txBody>
        </p:sp>
        <p:sp>
          <p:nvSpPr>
            <p:cNvPr id="21" name="Rectangle 20"/>
            <p:cNvSpPr/>
            <p:nvPr/>
          </p:nvSpPr>
          <p:spPr>
            <a:xfrm>
              <a:off x="4557932" y="3446660"/>
              <a:ext cx="4586068" cy="801859"/>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effectLst>
                    <a:outerShdw blurRad="38100" dist="38100" dir="2700000" algn="tl">
                      <a:srgbClr val="000000">
                        <a:alpha val="43137"/>
                      </a:srgbClr>
                    </a:outerShdw>
                  </a:effectLst>
                  <a:latin typeface="Corbel" panose="020B0503020204020204" pitchFamily="34" charset="0"/>
                </a:rPr>
                <a:t>Phase B</a:t>
              </a:r>
            </a:p>
          </p:txBody>
        </p:sp>
        <p:sp>
          <p:nvSpPr>
            <p:cNvPr id="23" name="TextBox 22"/>
            <p:cNvSpPr txBox="1"/>
            <p:nvPr/>
          </p:nvSpPr>
          <p:spPr>
            <a:xfrm>
              <a:off x="4557933" y="4415657"/>
              <a:ext cx="4586068" cy="1077218"/>
            </a:xfrm>
            <a:prstGeom prst="rect">
              <a:avLst/>
            </a:prstGeom>
            <a:noFill/>
          </p:spPr>
          <p:txBody>
            <a:bodyPr wrap="square" rtlCol="0">
              <a:spAutoFit/>
            </a:bodyPr>
            <a:lstStyle/>
            <a:p>
              <a:pPr algn="ctr"/>
              <a:r>
                <a:rPr lang="en-US" sz="32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Posture and Activity Recognition</a:t>
              </a:r>
            </a:p>
          </p:txBody>
        </p:sp>
      </p:grpSp>
    </p:spTree>
    <p:extLst>
      <p:ext uri="{BB962C8B-B14F-4D97-AF65-F5344CB8AC3E}">
        <p14:creationId xmlns:p14="http://schemas.microsoft.com/office/powerpoint/2010/main" val="286579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827719" y="2633470"/>
            <a:ext cx="5900470" cy="1984626"/>
            <a:chOff x="1827719" y="2633470"/>
            <a:chExt cx="5900470" cy="1984626"/>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3564" y="2633470"/>
              <a:ext cx="1984625" cy="1984625"/>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7719" y="2633471"/>
              <a:ext cx="1984625" cy="1984625"/>
            </a:xfrm>
            <a:prstGeom prst="rect">
              <a:avLst/>
            </a:prstGeom>
          </p:spPr>
        </p:pic>
        <p:sp>
          <p:nvSpPr>
            <p:cNvPr id="35" name="Arrow: Right 34"/>
            <p:cNvSpPr/>
            <p:nvPr/>
          </p:nvSpPr>
          <p:spPr>
            <a:xfrm>
              <a:off x="4100743" y="3161881"/>
              <a:ext cx="1354423" cy="927811"/>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4" name="TextBox 13"/>
          <p:cNvSpPr txBox="1"/>
          <p:nvPr/>
        </p:nvSpPr>
        <p:spPr>
          <a:xfrm>
            <a:off x="333829" y="0"/>
            <a:ext cx="8810171" cy="1692771"/>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Phase B: Posture and Activity Recognition</a:t>
            </a:r>
          </a:p>
          <a:p>
            <a:r>
              <a:rPr lang="en-US" sz="2800" dirty="0">
                <a:solidFill>
                  <a:srgbClr val="0070C0"/>
                </a:solidFill>
                <a:latin typeface="Corbel" panose="020B0503020204020204" pitchFamily="34" charset="0"/>
              </a:rPr>
              <a:t>Depth Features</a:t>
            </a:r>
          </a:p>
        </p:txBody>
      </p:sp>
      <p:sp>
        <p:nvSpPr>
          <p:cNvPr id="2" name="Slide Number Placeholder 1"/>
          <p:cNvSpPr>
            <a:spLocks noGrp="1"/>
          </p:cNvSpPr>
          <p:nvPr>
            <p:ph type="sldNum" sz="quarter" idx="12"/>
          </p:nvPr>
        </p:nvSpPr>
        <p:spPr/>
        <p:txBody>
          <a:bodyPr/>
          <a:lstStyle/>
          <a:p>
            <a:fld id="{D4F82252-1217-48D5-93A5-0DC98478EA98}" type="slidenum">
              <a:rPr lang="en-US" smtClean="0"/>
              <a:t>44</a:t>
            </a:fld>
            <a:endParaRPr lang="en-US"/>
          </a:p>
        </p:txBody>
      </p:sp>
    </p:spTree>
    <p:extLst>
      <p:ext uri="{BB962C8B-B14F-4D97-AF65-F5344CB8AC3E}">
        <p14:creationId xmlns:p14="http://schemas.microsoft.com/office/powerpoint/2010/main" val="42106814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33829" y="0"/>
            <a:ext cx="8810171" cy="1692771"/>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Phase B: Posture and Activity Recognition</a:t>
            </a:r>
          </a:p>
          <a:p>
            <a:r>
              <a:rPr lang="en-US" sz="2800" dirty="0">
                <a:solidFill>
                  <a:srgbClr val="0070C0"/>
                </a:solidFill>
                <a:latin typeface="Corbel" panose="020B0503020204020204" pitchFamily="34" charset="0"/>
              </a:rPr>
              <a:t>Depth Features</a:t>
            </a:r>
          </a:p>
        </p:txBody>
      </p:sp>
      <p:grpSp>
        <p:nvGrpSpPr>
          <p:cNvPr id="19" name="Group 18"/>
          <p:cNvGrpSpPr/>
          <p:nvPr/>
        </p:nvGrpSpPr>
        <p:grpSpPr>
          <a:xfrm>
            <a:off x="284890" y="5311441"/>
            <a:ext cx="8574219" cy="1447292"/>
            <a:chOff x="206317" y="5389380"/>
            <a:chExt cx="8574219" cy="1447292"/>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0956" y="5389380"/>
              <a:ext cx="924065" cy="924065"/>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891" y="5389380"/>
              <a:ext cx="924065" cy="924065"/>
            </a:xfrm>
            <a:prstGeom prst="rect">
              <a:avLst/>
            </a:prstGeom>
            <a:ln w="101600">
              <a:solidFill>
                <a:srgbClr val="0070C0"/>
              </a:solidFill>
            </a:ln>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078" y="5389387"/>
              <a:ext cx="924065" cy="924065"/>
            </a:xfrm>
            <a:prstGeom prst="rect">
              <a:avLst/>
            </a:prstGeom>
          </p:spPr>
        </p:pic>
        <p:sp>
          <p:nvSpPr>
            <p:cNvPr id="24" name="TextBox 23"/>
            <p:cNvSpPr txBox="1"/>
            <p:nvPr/>
          </p:nvSpPr>
          <p:spPr>
            <a:xfrm>
              <a:off x="206317" y="6313452"/>
              <a:ext cx="1529586" cy="523220"/>
            </a:xfrm>
            <a:prstGeom prst="rect">
              <a:avLst/>
            </a:prstGeom>
            <a:noFill/>
          </p:spPr>
          <p:txBody>
            <a:bodyPr wrap="none" rtlCol="0">
              <a:spAutoFit/>
            </a:bodyPr>
            <a:lstStyle/>
            <a:p>
              <a:r>
                <a:rPr lang="en-US" sz="2800" dirty="0">
                  <a:latin typeface="Corbel" panose="020B0503020204020204" pitchFamily="34" charset="0"/>
                </a:rPr>
                <a:t>Standing</a:t>
              </a:r>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664" y="5389385"/>
              <a:ext cx="924065" cy="924065"/>
            </a:xfrm>
            <a:prstGeom prst="rect">
              <a:avLst/>
            </a:prstGeom>
          </p:spPr>
        </p:pic>
        <p:sp>
          <p:nvSpPr>
            <p:cNvPr id="26" name="TextBox 25"/>
            <p:cNvSpPr txBox="1"/>
            <p:nvPr/>
          </p:nvSpPr>
          <p:spPr>
            <a:xfrm>
              <a:off x="1910630" y="6313449"/>
              <a:ext cx="1180131" cy="523220"/>
            </a:xfrm>
            <a:prstGeom prst="rect">
              <a:avLst/>
            </a:prstGeom>
            <a:noFill/>
          </p:spPr>
          <p:txBody>
            <a:bodyPr wrap="none" rtlCol="0">
              <a:spAutoFit/>
            </a:bodyPr>
            <a:lstStyle/>
            <a:p>
              <a:r>
                <a:rPr lang="en-US" sz="2800" dirty="0">
                  <a:latin typeface="Corbel" panose="020B0503020204020204" pitchFamily="34" charset="0"/>
                </a:rPr>
                <a:t>Sitting</a:t>
              </a:r>
            </a:p>
          </p:txBody>
        </p:sp>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2761" y="5389382"/>
              <a:ext cx="924065" cy="924065"/>
            </a:xfrm>
            <a:prstGeom prst="rect">
              <a:avLst/>
            </a:prstGeom>
          </p:spPr>
        </p:pic>
        <p:sp>
          <p:nvSpPr>
            <p:cNvPr id="28" name="TextBox 27"/>
            <p:cNvSpPr txBox="1"/>
            <p:nvPr/>
          </p:nvSpPr>
          <p:spPr>
            <a:xfrm>
              <a:off x="3321971" y="6313449"/>
              <a:ext cx="1425647" cy="523220"/>
            </a:xfrm>
            <a:prstGeom prst="rect">
              <a:avLst/>
            </a:prstGeom>
            <a:noFill/>
          </p:spPr>
          <p:txBody>
            <a:bodyPr wrap="none" rtlCol="0">
              <a:spAutoFit/>
            </a:bodyPr>
            <a:lstStyle/>
            <a:p>
              <a:r>
                <a:rPr lang="en-US" sz="2800" dirty="0">
                  <a:latin typeface="Corbel" panose="020B0503020204020204" pitchFamily="34" charset="0"/>
                </a:rPr>
                <a:t>Pointing</a:t>
              </a:r>
            </a:p>
          </p:txBody>
        </p:sp>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8826" y="5389382"/>
              <a:ext cx="924065" cy="924065"/>
            </a:xfrm>
            <a:prstGeom prst="rect">
              <a:avLst/>
            </a:prstGeom>
          </p:spPr>
        </p:pic>
        <p:sp>
          <p:nvSpPr>
            <p:cNvPr id="30" name="TextBox 29"/>
            <p:cNvSpPr txBox="1"/>
            <p:nvPr/>
          </p:nvSpPr>
          <p:spPr>
            <a:xfrm>
              <a:off x="4871633" y="6313449"/>
              <a:ext cx="1138453" cy="523220"/>
            </a:xfrm>
            <a:prstGeom prst="rect">
              <a:avLst/>
            </a:prstGeom>
            <a:noFill/>
          </p:spPr>
          <p:txBody>
            <a:bodyPr wrap="none" rtlCol="0">
              <a:spAutoFit/>
            </a:bodyPr>
            <a:lstStyle/>
            <a:p>
              <a:r>
                <a:rPr lang="en-US" sz="2800" dirty="0">
                  <a:latin typeface="Corbel" panose="020B0503020204020204" pitchFamily="34" charset="0"/>
                </a:rPr>
                <a:t>Phone</a:t>
              </a:r>
            </a:p>
          </p:txBody>
        </p:sp>
        <p:sp>
          <p:nvSpPr>
            <p:cNvPr id="31" name="TextBox 30"/>
            <p:cNvSpPr txBox="1"/>
            <p:nvPr/>
          </p:nvSpPr>
          <p:spPr>
            <a:xfrm>
              <a:off x="6277697" y="6313445"/>
              <a:ext cx="1159292" cy="523220"/>
            </a:xfrm>
            <a:prstGeom prst="rect">
              <a:avLst/>
            </a:prstGeom>
            <a:noFill/>
          </p:spPr>
          <p:txBody>
            <a:bodyPr wrap="none" rtlCol="0">
              <a:spAutoFit/>
            </a:bodyPr>
            <a:lstStyle/>
            <a:p>
              <a:r>
                <a:rPr lang="en-US" sz="2800" b="1" dirty="0">
                  <a:solidFill>
                    <a:srgbClr val="0070C0"/>
                  </a:solidFill>
                  <a:latin typeface="Corbel" panose="020B0503020204020204" pitchFamily="34" charset="0"/>
                </a:rPr>
                <a:t>Tablet</a:t>
              </a:r>
            </a:p>
          </p:txBody>
        </p:sp>
        <p:sp>
          <p:nvSpPr>
            <p:cNvPr id="32" name="TextBox 31"/>
            <p:cNvSpPr txBox="1"/>
            <p:nvPr/>
          </p:nvSpPr>
          <p:spPr>
            <a:xfrm>
              <a:off x="7725439" y="6309217"/>
              <a:ext cx="1055097" cy="523220"/>
            </a:xfrm>
            <a:prstGeom prst="rect">
              <a:avLst/>
            </a:prstGeom>
            <a:noFill/>
          </p:spPr>
          <p:txBody>
            <a:bodyPr wrap="none" rtlCol="0">
              <a:spAutoFit/>
            </a:bodyPr>
            <a:lstStyle/>
            <a:p>
              <a:r>
                <a:rPr lang="en-US" sz="2800" dirty="0">
                  <a:latin typeface="Corbel" panose="020B0503020204020204" pitchFamily="34" charset="0"/>
                </a:rPr>
                <a:t>Paper</a:t>
              </a:r>
            </a:p>
          </p:txBody>
        </p:sp>
      </p:grpSp>
      <p:sp>
        <p:nvSpPr>
          <p:cNvPr id="2" name="Slide Number Placeholder 1"/>
          <p:cNvSpPr>
            <a:spLocks noGrp="1"/>
          </p:cNvSpPr>
          <p:nvPr>
            <p:ph type="sldNum" sz="quarter" idx="12"/>
          </p:nvPr>
        </p:nvSpPr>
        <p:spPr/>
        <p:txBody>
          <a:bodyPr/>
          <a:lstStyle/>
          <a:p>
            <a:fld id="{D4F82252-1217-48D5-93A5-0DC98478EA98}" type="slidenum">
              <a:rPr lang="en-US" smtClean="0"/>
              <a:t>45</a:t>
            </a:fld>
            <a:endParaRPr lang="en-US" dirty="0"/>
          </a:p>
        </p:txBody>
      </p:sp>
      <p:grpSp>
        <p:nvGrpSpPr>
          <p:cNvPr id="22" name="Group 21"/>
          <p:cNvGrpSpPr/>
          <p:nvPr/>
        </p:nvGrpSpPr>
        <p:grpSpPr>
          <a:xfrm>
            <a:off x="1827719" y="2633470"/>
            <a:ext cx="5900470" cy="1984626"/>
            <a:chOff x="1827719" y="2633470"/>
            <a:chExt cx="5900470" cy="1984626"/>
          </a:xfrm>
        </p:grpSpPr>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3564" y="2633470"/>
              <a:ext cx="1984625" cy="1984625"/>
            </a:xfrm>
            <a:prstGeom prst="rect">
              <a:avLst/>
            </a:prstGeom>
            <a:ln w="101600">
              <a:solidFill>
                <a:srgbClr val="0070C0"/>
              </a:solidFill>
            </a:ln>
          </p:spPr>
        </p:pic>
        <p:pic>
          <p:nvPicPr>
            <p:cNvPr id="34" name="Picture 33"/>
            <p:cNvPicPr>
              <a:picLocks noChangeAspect="1"/>
            </p:cNvPicPr>
            <p:nvPr/>
          </p:nvPicPr>
          <p:blipFill>
            <a:blip r:embed="rId9">
              <a:lum bright="70000" contrast="-70000"/>
              <a:extLst>
                <a:ext uri="{28A0092B-C50C-407E-A947-70E740481C1C}">
                  <a14:useLocalDpi xmlns:a14="http://schemas.microsoft.com/office/drawing/2010/main" val="0"/>
                </a:ext>
              </a:extLst>
            </a:blip>
            <a:stretch>
              <a:fillRect/>
            </a:stretch>
          </p:blipFill>
          <p:spPr>
            <a:xfrm>
              <a:off x="1827719" y="2633471"/>
              <a:ext cx="1984625" cy="1984625"/>
            </a:xfrm>
            <a:prstGeom prst="rect">
              <a:avLst/>
            </a:prstGeom>
          </p:spPr>
        </p:pic>
        <p:sp>
          <p:nvSpPr>
            <p:cNvPr id="35" name="Arrow: Right 34"/>
            <p:cNvSpPr/>
            <p:nvPr/>
          </p:nvSpPr>
          <p:spPr>
            <a:xfrm>
              <a:off x="4100743" y="3161881"/>
              <a:ext cx="1354423" cy="927811"/>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627890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33829" y="0"/>
            <a:ext cx="8810171" cy="1692771"/>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Phase B: Posture and Activity Recognition</a:t>
            </a:r>
          </a:p>
          <a:p>
            <a:r>
              <a:rPr lang="en-US" sz="2800" dirty="0">
                <a:solidFill>
                  <a:srgbClr val="0070C0"/>
                </a:solidFill>
                <a:latin typeface="Corbel" panose="020B0503020204020204" pitchFamily="34" charset="0"/>
              </a:rPr>
              <a:t>Infrared of Devices</a:t>
            </a:r>
          </a:p>
        </p:txBody>
      </p:sp>
      <p:grpSp>
        <p:nvGrpSpPr>
          <p:cNvPr id="3" name="Group 2"/>
          <p:cNvGrpSpPr/>
          <p:nvPr/>
        </p:nvGrpSpPr>
        <p:grpSpPr>
          <a:xfrm>
            <a:off x="128737" y="2651924"/>
            <a:ext cx="3554610" cy="1777305"/>
            <a:chOff x="333829" y="2648494"/>
            <a:chExt cx="3554610" cy="1777305"/>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29" y="2648494"/>
              <a:ext cx="1777305" cy="1777305"/>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1134" y="2648494"/>
              <a:ext cx="1777305" cy="1777305"/>
            </a:xfrm>
            <a:prstGeom prst="rect">
              <a:avLst/>
            </a:prstGeom>
          </p:spPr>
        </p:pic>
      </p:grpSp>
      <p:sp>
        <p:nvSpPr>
          <p:cNvPr id="2" name="Slide Number Placeholder 1"/>
          <p:cNvSpPr>
            <a:spLocks noGrp="1"/>
          </p:cNvSpPr>
          <p:nvPr>
            <p:ph type="sldNum" sz="quarter" idx="12"/>
          </p:nvPr>
        </p:nvSpPr>
        <p:spPr/>
        <p:txBody>
          <a:bodyPr/>
          <a:lstStyle/>
          <a:p>
            <a:fld id="{D4F82252-1217-48D5-93A5-0DC98478EA98}" type="slidenum">
              <a:rPr lang="en-US" smtClean="0"/>
              <a:t>46</a:t>
            </a:fld>
            <a:endParaRPr lang="en-US" dirty="0"/>
          </a:p>
        </p:txBody>
      </p:sp>
    </p:spTree>
    <p:extLst>
      <p:ext uri="{BB962C8B-B14F-4D97-AF65-F5344CB8AC3E}">
        <p14:creationId xmlns:p14="http://schemas.microsoft.com/office/powerpoint/2010/main" val="31619560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33829" y="0"/>
            <a:ext cx="8810171" cy="1692771"/>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Phase B: Posture and Activity Recognition</a:t>
            </a:r>
          </a:p>
          <a:p>
            <a:r>
              <a:rPr lang="en-US" sz="2800" dirty="0">
                <a:solidFill>
                  <a:srgbClr val="0070C0"/>
                </a:solidFill>
                <a:latin typeface="Corbel" panose="020B0503020204020204" pitchFamily="34" charset="0"/>
              </a:rPr>
              <a:t>Infrared of Devices</a:t>
            </a:r>
          </a:p>
        </p:txBody>
      </p:sp>
      <p:grpSp>
        <p:nvGrpSpPr>
          <p:cNvPr id="3" name="Group 2"/>
          <p:cNvGrpSpPr/>
          <p:nvPr/>
        </p:nvGrpSpPr>
        <p:grpSpPr>
          <a:xfrm>
            <a:off x="128737" y="2651924"/>
            <a:ext cx="7109220" cy="1814933"/>
            <a:chOff x="333829" y="2648494"/>
            <a:chExt cx="7109220" cy="1814933"/>
          </a:xfrm>
        </p:grpSpPr>
        <p:sp>
          <p:nvSpPr>
            <p:cNvPr id="22" name="Arrow: Right 21"/>
            <p:cNvSpPr/>
            <p:nvPr/>
          </p:nvSpPr>
          <p:spPr>
            <a:xfrm>
              <a:off x="4100743" y="3161881"/>
              <a:ext cx="1354423" cy="927811"/>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29" y="2648494"/>
              <a:ext cx="1777305" cy="1777305"/>
            </a:xfrm>
            <a:prstGeom prst="rect">
              <a:avLst/>
            </a:prstGeom>
          </p:spPr>
        </p:pic>
        <p:pic>
          <p:nvPicPr>
            <p:cNvPr id="25" name="Picture 24"/>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2111134" y="2648494"/>
              <a:ext cx="1777305" cy="1777305"/>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5744" y="2686122"/>
              <a:ext cx="1777305" cy="1777305"/>
            </a:xfrm>
            <a:prstGeom prst="rect">
              <a:avLst/>
            </a:prstGeom>
          </p:spPr>
        </p:pic>
      </p:grpSp>
      <p:sp>
        <p:nvSpPr>
          <p:cNvPr id="2" name="Slide Number Placeholder 1"/>
          <p:cNvSpPr>
            <a:spLocks noGrp="1"/>
          </p:cNvSpPr>
          <p:nvPr>
            <p:ph type="sldNum" sz="quarter" idx="12"/>
          </p:nvPr>
        </p:nvSpPr>
        <p:spPr/>
        <p:txBody>
          <a:bodyPr/>
          <a:lstStyle/>
          <a:p>
            <a:fld id="{D4F82252-1217-48D5-93A5-0DC98478EA98}" type="slidenum">
              <a:rPr lang="en-US" smtClean="0"/>
              <a:t>47</a:t>
            </a:fld>
            <a:endParaRPr lang="en-US" dirty="0"/>
          </a:p>
        </p:txBody>
      </p:sp>
    </p:spTree>
    <p:extLst>
      <p:ext uri="{BB962C8B-B14F-4D97-AF65-F5344CB8AC3E}">
        <p14:creationId xmlns:p14="http://schemas.microsoft.com/office/powerpoint/2010/main" val="1941051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33829" y="0"/>
            <a:ext cx="8810171" cy="1692771"/>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Phase B: Posture and Activity Recognition</a:t>
            </a:r>
          </a:p>
          <a:p>
            <a:r>
              <a:rPr lang="en-US" sz="2800" dirty="0">
                <a:solidFill>
                  <a:srgbClr val="0070C0"/>
                </a:solidFill>
                <a:latin typeface="Corbel" panose="020B0503020204020204" pitchFamily="34" charset="0"/>
              </a:rPr>
              <a:t>Infrared of Devices</a:t>
            </a:r>
          </a:p>
        </p:txBody>
      </p:sp>
      <p:grpSp>
        <p:nvGrpSpPr>
          <p:cNvPr id="3" name="Group 2"/>
          <p:cNvGrpSpPr/>
          <p:nvPr/>
        </p:nvGrpSpPr>
        <p:grpSpPr>
          <a:xfrm>
            <a:off x="128737" y="2651924"/>
            <a:ext cx="8886525" cy="1814933"/>
            <a:chOff x="333829" y="2648494"/>
            <a:chExt cx="8886525" cy="1814933"/>
          </a:xfrm>
        </p:grpSpPr>
        <p:sp>
          <p:nvSpPr>
            <p:cNvPr id="22" name="Arrow: Right 21"/>
            <p:cNvSpPr/>
            <p:nvPr/>
          </p:nvSpPr>
          <p:spPr>
            <a:xfrm>
              <a:off x="4100743" y="3161881"/>
              <a:ext cx="1354423" cy="927811"/>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Picture 2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33829" y="2648494"/>
              <a:ext cx="1777305" cy="1777305"/>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1134" y="2648494"/>
              <a:ext cx="1777305" cy="1777305"/>
            </a:xfrm>
            <a:prstGeom prst="rect">
              <a:avLst/>
            </a:prstGeom>
          </p:spPr>
        </p:pic>
        <p:pic>
          <p:nvPicPr>
            <p:cNvPr id="26" name="Picture 25"/>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5665744" y="2686122"/>
              <a:ext cx="1777305" cy="1777305"/>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3049" y="2686122"/>
              <a:ext cx="1777305" cy="1777305"/>
            </a:xfrm>
            <a:prstGeom prst="rect">
              <a:avLst/>
            </a:prstGeom>
          </p:spPr>
        </p:pic>
      </p:grpSp>
      <p:sp>
        <p:nvSpPr>
          <p:cNvPr id="2" name="Slide Number Placeholder 1"/>
          <p:cNvSpPr>
            <a:spLocks noGrp="1"/>
          </p:cNvSpPr>
          <p:nvPr>
            <p:ph type="sldNum" sz="quarter" idx="12"/>
          </p:nvPr>
        </p:nvSpPr>
        <p:spPr/>
        <p:txBody>
          <a:bodyPr/>
          <a:lstStyle/>
          <a:p>
            <a:fld id="{D4F82252-1217-48D5-93A5-0DC98478EA98}" type="slidenum">
              <a:rPr lang="en-US" smtClean="0"/>
              <a:t>48</a:t>
            </a:fld>
            <a:endParaRPr lang="en-US" dirty="0"/>
          </a:p>
        </p:txBody>
      </p:sp>
    </p:spTree>
    <p:extLst>
      <p:ext uri="{BB962C8B-B14F-4D97-AF65-F5344CB8AC3E}">
        <p14:creationId xmlns:p14="http://schemas.microsoft.com/office/powerpoint/2010/main" val="2433523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33829" y="0"/>
            <a:ext cx="8810171" cy="1692771"/>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Phase B: Posture and Activity Recognition</a:t>
            </a:r>
          </a:p>
          <a:p>
            <a:r>
              <a:rPr lang="en-US" sz="2800" dirty="0">
                <a:solidFill>
                  <a:srgbClr val="0070C0"/>
                </a:solidFill>
                <a:latin typeface="Corbel" panose="020B0503020204020204" pitchFamily="34" charset="0"/>
              </a:rPr>
              <a:t>Infrared of Devices</a:t>
            </a:r>
          </a:p>
        </p:txBody>
      </p:sp>
      <p:grpSp>
        <p:nvGrpSpPr>
          <p:cNvPr id="3" name="Group 2"/>
          <p:cNvGrpSpPr/>
          <p:nvPr/>
        </p:nvGrpSpPr>
        <p:grpSpPr>
          <a:xfrm>
            <a:off x="128737" y="2651924"/>
            <a:ext cx="8886525" cy="1814933"/>
            <a:chOff x="333829" y="2648494"/>
            <a:chExt cx="8886525" cy="1814933"/>
          </a:xfrm>
        </p:grpSpPr>
        <p:sp>
          <p:nvSpPr>
            <p:cNvPr id="22" name="Arrow: Right 21"/>
            <p:cNvSpPr/>
            <p:nvPr/>
          </p:nvSpPr>
          <p:spPr>
            <a:xfrm>
              <a:off x="4100743" y="3161881"/>
              <a:ext cx="1354423" cy="927811"/>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Picture 2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33829" y="2648494"/>
              <a:ext cx="1777305" cy="1777305"/>
            </a:xfrm>
            <a:prstGeom prst="rect">
              <a:avLst/>
            </a:prstGeom>
          </p:spPr>
        </p:pic>
        <p:pic>
          <p:nvPicPr>
            <p:cNvPr id="25" name="Picture 24"/>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2111134" y="2648494"/>
              <a:ext cx="1777305" cy="1777305"/>
            </a:xfrm>
            <a:prstGeom prst="rect">
              <a:avLst/>
            </a:prstGeom>
          </p:spPr>
        </p:pic>
        <p:pic>
          <p:nvPicPr>
            <p:cNvPr id="26" name="Picture 25"/>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5665744" y="2686122"/>
              <a:ext cx="1777305" cy="1777305"/>
            </a:xfrm>
            <a:prstGeom prst="rect">
              <a:avLst/>
            </a:prstGeom>
            <a:ln>
              <a:noFill/>
            </a:ln>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3049" y="2686122"/>
              <a:ext cx="1777305" cy="1777305"/>
            </a:xfrm>
            <a:prstGeom prst="rect">
              <a:avLst/>
            </a:prstGeom>
            <a:ln w="101600">
              <a:solidFill>
                <a:srgbClr val="0070C0"/>
              </a:solidFill>
            </a:ln>
          </p:spPr>
        </p:pic>
      </p:grpSp>
      <p:grpSp>
        <p:nvGrpSpPr>
          <p:cNvPr id="20" name="Group 19"/>
          <p:cNvGrpSpPr/>
          <p:nvPr/>
        </p:nvGrpSpPr>
        <p:grpSpPr>
          <a:xfrm>
            <a:off x="284890" y="5311441"/>
            <a:ext cx="8574219" cy="1447292"/>
            <a:chOff x="206317" y="5389380"/>
            <a:chExt cx="8574219" cy="1447292"/>
          </a:xfrm>
        </p:grpSpPr>
        <p:pic>
          <p:nvPicPr>
            <p:cNvPr id="21" name="Picture 20"/>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7790956" y="5389380"/>
              <a:ext cx="924065" cy="924065"/>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4891" y="5389380"/>
              <a:ext cx="924065" cy="924065"/>
            </a:xfrm>
            <a:prstGeom prst="rect">
              <a:avLst/>
            </a:prstGeom>
            <a:ln w="101600">
              <a:solidFill>
                <a:srgbClr val="0070C0"/>
              </a:solidFill>
            </a:ln>
          </p:spPr>
        </p:pic>
        <p:pic>
          <p:nvPicPr>
            <p:cNvPr id="28" name="Picture 27"/>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509078" y="5389387"/>
              <a:ext cx="924065" cy="924065"/>
            </a:xfrm>
            <a:prstGeom prst="rect">
              <a:avLst/>
            </a:prstGeom>
          </p:spPr>
        </p:pic>
        <p:sp>
          <p:nvSpPr>
            <p:cNvPr id="29" name="TextBox 28"/>
            <p:cNvSpPr txBox="1"/>
            <p:nvPr/>
          </p:nvSpPr>
          <p:spPr>
            <a:xfrm>
              <a:off x="206317" y="6313452"/>
              <a:ext cx="1529586" cy="523220"/>
            </a:xfrm>
            <a:prstGeom prst="rect">
              <a:avLst/>
            </a:prstGeom>
            <a:noFill/>
          </p:spPr>
          <p:txBody>
            <a:bodyPr wrap="none" rtlCol="0">
              <a:spAutoFit/>
            </a:bodyPr>
            <a:lstStyle/>
            <a:p>
              <a:r>
                <a:rPr lang="en-US" sz="2800" dirty="0">
                  <a:latin typeface="Corbel" panose="020B0503020204020204" pitchFamily="34" charset="0"/>
                </a:rPr>
                <a:t>Standing</a:t>
              </a:r>
            </a:p>
          </p:txBody>
        </p:sp>
        <p:pic>
          <p:nvPicPr>
            <p:cNvPr id="30" name="Picture 29"/>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2038664" y="5389385"/>
              <a:ext cx="924065" cy="924065"/>
            </a:xfrm>
            <a:prstGeom prst="rect">
              <a:avLst/>
            </a:prstGeom>
          </p:spPr>
        </p:pic>
        <p:sp>
          <p:nvSpPr>
            <p:cNvPr id="31" name="TextBox 30"/>
            <p:cNvSpPr txBox="1"/>
            <p:nvPr/>
          </p:nvSpPr>
          <p:spPr>
            <a:xfrm>
              <a:off x="1910630" y="6313449"/>
              <a:ext cx="1180131" cy="523220"/>
            </a:xfrm>
            <a:prstGeom prst="rect">
              <a:avLst/>
            </a:prstGeom>
            <a:noFill/>
          </p:spPr>
          <p:txBody>
            <a:bodyPr wrap="none" rtlCol="0">
              <a:spAutoFit/>
            </a:bodyPr>
            <a:lstStyle/>
            <a:p>
              <a:r>
                <a:rPr lang="en-US" sz="2800" dirty="0">
                  <a:latin typeface="Corbel" panose="020B0503020204020204" pitchFamily="34" charset="0"/>
                </a:rPr>
                <a:t>Sitting</a:t>
              </a:r>
            </a:p>
          </p:txBody>
        </p:sp>
        <p:pic>
          <p:nvPicPr>
            <p:cNvPr id="32" name="Picture 31"/>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3572761" y="5389382"/>
              <a:ext cx="924065" cy="924065"/>
            </a:xfrm>
            <a:prstGeom prst="rect">
              <a:avLst/>
            </a:prstGeom>
          </p:spPr>
        </p:pic>
        <p:sp>
          <p:nvSpPr>
            <p:cNvPr id="33" name="TextBox 32"/>
            <p:cNvSpPr txBox="1"/>
            <p:nvPr/>
          </p:nvSpPr>
          <p:spPr>
            <a:xfrm>
              <a:off x="3321971" y="6313449"/>
              <a:ext cx="1425647" cy="523220"/>
            </a:xfrm>
            <a:prstGeom prst="rect">
              <a:avLst/>
            </a:prstGeom>
            <a:noFill/>
          </p:spPr>
          <p:txBody>
            <a:bodyPr wrap="none" rtlCol="0">
              <a:spAutoFit/>
            </a:bodyPr>
            <a:lstStyle/>
            <a:p>
              <a:r>
                <a:rPr lang="en-US" sz="2800" dirty="0">
                  <a:latin typeface="Corbel" panose="020B0503020204020204" pitchFamily="34" charset="0"/>
                </a:rPr>
                <a:t>Pointing</a:t>
              </a:r>
            </a:p>
          </p:txBody>
        </p:sp>
        <p:pic>
          <p:nvPicPr>
            <p:cNvPr id="34" name="Picture 33"/>
            <p:cNvPicPr>
              <a:picLocks noChangeAspect="1"/>
            </p:cNvPicPr>
            <p:nvPr/>
          </p:nvPicPr>
          <p:blipFill>
            <a:blip r:embed="rId11">
              <a:grayscl/>
              <a:extLst>
                <a:ext uri="{28A0092B-C50C-407E-A947-70E740481C1C}">
                  <a14:useLocalDpi xmlns:a14="http://schemas.microsoft.com/office/drawing/2010/main" val="0"/>
                </a:ext>
              </a:extLst>
            </a:blip>
            <a:stretch>
              <a:fillRect/>
            </a:stretch>
          </p:blipFill>
          <p:spPr>
            <a:xfrm>
              <a:off x="4978826" y="5389382"/>
              <a:ext cx="924065" cy="924065"/>
            </a:xfrm>
            <a:prstGeom prst="rect">
              <a:avLst/>
            </a:prstGeom>
          </p:spPr>
        </p:pic>
        <p:sp>
          <p:nvSpPr>
            <p:cNvPr id="35" name="TextBox 34"/>
            <p:cNvSpPr txBox="1"/>
            <p:nvPr/>
          </p:nvSpPr>
          <p:spPr>
            <a:xfrm>
              <a:off x="4871633" y="6313449"/>
              <a:ext cx="1138453" cy="523220"/>
            </a:xfrm>
            <a:prstGeom prst="rect">
              <a:avLst/>
            </a:prstGeom>
            <a:noFill/>
          </p:spPr>
          <p:txBody>
            <a:bodyPr wrap="none" rtlCol="0">
              <a:spAutoFit/>
            </a:bodyPr>
            <a:lstStyle/>
            <a:p>
              <a:r>
                <a:rPr lang="en-US" sz="2800" dirty="0">
                  <a:latin typeface="Corbel" panose="020B0503020204020204" pitchFamily="34" charset="0"/>
                </a:rPr>
                <a:t>Phone</a:t>
              </a:r>
            </a:p>
          </p:txBody>
        </p:sp>
        <p:sp>
          <p:nvSpPr>
            <p:cNvPr id="36" name="TextBox 35"/>
            <p:cNvSpPr txBox="1"/>
            <p:nvPr/>
          </p:nvSpPr>
          <p:spPr>
            <a:xfrm>
              <a:off x="6277697" y="6313445"/>
              <a:ext cx="1160254" cy="523220"/>
            </a:xfrm>
            <a:prstGeom prst="rect">
              <a:avLst/>
            </a:prstGeom>
            <a:noFill/>
          </p:spPr>
          <p:txBody>
            <a:bodyPr wrap="none" rtlCol="0">
              <a:spAutoFit/>
            </a:bodyPr>
            <a:lstStyle/>
            <a:p>
              <a:r>
                <a:rPr lang="en-US" sz="2800" b="1" dirty="0">
                  <a:solidFill>
                    <a:srgbClr val="0070C0"/>
                  </a:solidFill>
                  <a:latin typeface="Corbel" panose="020B0503020204020204" pitchFamily="34" charset="0"/>
                </a:rPr>
                <a:t>Tablet</a:t>
              </a:r>
            </a:p>
          </p:txBody>
        </p:sp>
        <p:sp>
          <p:nvSpPr>
            <p:cNvPr id="37" name="TextBox 36"/>
            <p:cNvSpPr txBox="1"/>
            <p:nvPr/>
          </p:nvSpPr>
          <p:spPr>
            <a:xfrm>
              <a:off x="7725439" y="6309217"/>
              <a:ext cx="1055097" cy="523220"/>
            </a:xfrm>
            <a:prstGeom prst="rect">
              <a:avLst/>
            </a:prstGeom>
            <a:noFill/>
          </p:spPr>
          <p:txBody>
            <a:bodyPr wrap="none" rtlCol="0">
              <a:spAutoFit/>
            </a:bodyPr>
            <a:lstStyle/>
            <a:p>
              <a:r>
                <a:rPr lang="en-US" sz="2800" dirty="0">
                  <a:latin typeface="Corbel" panose="020B0503020204020204" pitchFamily="34" charset="0"/>
                </a:rPr>
                <a:t>Paper</a:t>
              </a:r>
            </a:p>
          </p:txBody>
        </p:sp>
      </p:grpSp>
      <p:sp>
        <p:nvSpPr>
          <p:cNvPr id="2" name="Slide Number Placeholder 1"/>
          <p:cNvSpPr>
            <a:spLocks noGrp="1"/>
          </p:cNvSpPr>
          <p:nvPr>
            <p:ph type="sldNum" sz="quarter" idx="12"/>
          </p:nvPr>
        </p:nvSpPr>
        <p:spPr/>
        <p:txBody>
          <a:bodyPr/>
          <a:lstStyle/>
          <a:p>
            <a:fld id="{D4F82252-1217-48D5-93A5-0DC98478EA98}" type="slidenum">
              <a:rPr lang="en-US" smtClean="0"/>
              <a:t>49</a:t>
            </a:fld>
            <a:endParaRPr lang="en-US" dirty="0"/>
          </a:p>
        </p:txBody>
      </p:sp>
    </p:spTree>
    <p:extLst>
      <p:ext uri="{BB962C8B-B14F-4D97-AF65-F5344CB8AC3E}">
        <p14:creationId xmlns:p14="http://schemas.microsoft.com/office/powerpoint/2010/main" val="2223491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3" name="Titel 1"/>
          <p:cNvSpPr txBox="1">
            <a:spLocks/>
          </p:cNvSpPr>
          <p:nvPr/>
        </p:nvSpPr>
        <p:spPr>
          <a:xfrm>
            <a:off x="0" y="4395356"/>
            <a:ext cx="9144000" cy="919594"/>
          </a:xfrm>
          <a:prstGeom prst="rect">
            <a:avLst/>
          </a:prstGeom>
          <a:solidFill>
            <a:srgbClr val="000000">
              <a:alpha val="8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lumMod val="95000"/>
                  </a:schemeClr>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cs typeface="Arial" panose="020B0604020202020204" pitchFamily="34" charset="0"/>
              </a:rPr>
              <a:t>Proxemic Interaction</a:t>
            </a:r>
            <a:endParaRPr lang="en-US" sz="4000" b="1" dirty="0">
              <a:solidFill>
                <a:srgbClr val="0070C0"/>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D4F82252-1217-48D5-93A5-0DC98478EA98}" type="slidenum">
              <a:rPr lang="en-US" smtClean="0"/>
              <a:t>5</a:t>
            </a:fld>
            <a:endParaRPr lang="en-US"/>
          </a:p>
        </p:txBody>
      </p:sp>
    </p:spTree>
    <p:extLst>
      <p:ext uri="{BB962C8B-B14F-4D97-AF65-F5344CB8AC3E}">
        <p14:creationId xmlns:p14="http://schemas.microsoft.com/office/powerpoint/2010/main" val="15789294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4F82252-1217-48D5-93A5-0DC98478EA98}" type="slidenum">
              <a:rPr lang="en-US" smtClean="0"/>
              <a:t>50</a:t>
            </a:fld>
            <a:endParaRPr lang="en-US"/>
          </a:p>
        </p:txBody>
      </p:sp>
      <p:sp>
        <p:nvSpPr>
          <p:cNvPr id="12" name="TextBox 11"/>
          <p:cNvSpPr txBox="1"/>
          <p:nvPr/>
        </p:nvSpPr>
        <p:spPr>
          <a:xfrm>
            <a:off x="333829" y="0"/>
            <a:ext cx="8810171" cy="1692771"/>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Phase B: Posture and Activity Recognition</a:t>
            </a:r>
          </a:p>
          <a:p>
            <a:r>
              <a:rPr lang="en-US" sz="2800" dirty="0">
                <a:solidFill>
                  <a:srgbClr val="0070C0"/>
                </a:solidFill>
                <a:latin typeface="Corbel" panose="020B0503020204020204" pitchFamily="34" charset="0"/>
              </a:rPr>
              <a:t>Real-Time Recognition with XGBoost</a:t>
            </a:r>
          </a:p>
        </p:txBody>
      </p:sp>
      <p:grpSp>
        <p:nvGrpSpPr>
          <p:cNvPr id="11" name="Group 10"/>
          <p:cNvGrpSpPr/>
          <p:nvPr/>
        </p:nvGrpSpPr>
        <p:grpSpPr>
          <a:xfrm>
            <a:off x="217541" y="2667141"/>
            <a:ext cx="8708917" cy="1984630"/>
            <a:chOff x="-980723" y="2633470"/>
            <a:chExt cx="8708917" cy="1984630"/>
          </a:xfrm>
        </p:grpSpPr>
        <p:grpSp>
          <p:nvGrpSpPr>
            <p:cNvPr id="5" name="Group 4"/>
            <p:cNvGrpSpPr/>
            <p:nvPr/>
          </p:nvGrpSpPr>
          <p:grpSpPr>
            <a:xfrm>
              <a:off x="1415811" y="2633471"/>
              <a:ext cx="4039355" cy="1984629"/>
              <a:chOff x="1190390" y="2806597"/>
              <a:chExt cx="4039355" cy="1984629"/>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390" y="2806597"/>
                <a:ext cx="2396533" cy="1984629"/>
              </a:xfrm>
              <a:prstGeom prst="rect">
                <a:avLst/>
              </a:prstGeom>
            </p:spPr>
          </p:pic>
          <p:sp>
            <p:nvSpPr>
              <p:cNvPr id="8" name="Arrow: Right 7"/>
              <p:cNvSpPr/>
              <p:nvPr/>
            </p:nvSpPr>
            <p:spPr>
              <a:xfrm>
                <a:off x="3875322" y="3335007"/>
                <a:ext cx="1354423" cy="927811"/>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723" y="2633470"/>
              <a:ext cx="2396534" cy="198462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565" y="2633470"/>
              <a:ext cx="1984629" cy="1984629"/>
            </a:xfrm>
            <a:prstGeom prst="rect">
              <a:avLst/>
            </a:prstGeom>
            <a:ln w="101600">
              <a:solidFill>
                <a:srgbClr val="0070C0"/>
              </a:solidFill>
            </a:ln>
          </p:spPr>
        </p:pic>
      </p:grpSp>
      <p:sp>
        <p:nvSpPr>
          <p:cNvPr id="14" name="TextBox 13"/>
          <p:cNvSpPr txBox="1"/>
          <p:nvPr/>
        </p:nvSpPr>
        <p:spPr>
          <a:xfrm>
            <a:off x="1669099" y="5060378"/>
            <a:ext cx="6139630" cy="707886"/>
          </a:xfrm>
          <a:prstGeom prst="rect">
            <a:avLst/>
          </a:prstGeom>
          <a:noFill/>
        </p:spPr>
        <p:txBody>
          <a:bodyPr wrap="square" rtlCol="0">
            <a:spAutoFit/>
          </a:bodyPr>
          <a:lstStyle/>
          <a:p>
            <a:pPr algn="ctr"/>
            <a:r>
              <a:rPr lang="en-US" sz="4000" dirty="0">
                <a:solidFill>
                  <a:srgbClr val="0070C0"/>
                </a:solidFill>
                <a:latin typeface="Corbel" panose="020B0503020204020204" pitchFamily="34" charset="0"/>
              </a:rPr>
              <a:t>EagleSense: “Using tablet”</a:t>
            </a:r>
          </a:p>
        </p:txBody>
      </p:sp>
    </p:spTree>
    <p:extLst>
      <p:ext uri="{BB962C8B-B14F-4D97-AF65-F5344CB8AC3E}">
        <p14:creationId xmlns:p14="http://schemas.microsoft.com/office/powerpoint/2010/main" val="34840310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137817"/>
            <a:ext cx="9161549" cy="3773488"/>
            <a:chOff x="0" y="2377930"/>
            <a:chExt cx="8836272" cy="363951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77930"/>
              <a:ext cx="736356" cy="60979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356" y="2377930"/>
              <a:ext cx="736356" cy="60979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2712" y="2377930"/>
              <a:ext cx="736356" cy="60979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9068" y="2377930"/>
              <a:ext cx="736356" cy="60979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5424" y="2377930"/>
              <a:ext cx="736356" cy="60979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81780" y="2377930"/>
              <a:ext cx="736356" cy="60979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8136" y="2377930"/>
              <a:ext cx="736356" cy="609797"/>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54492" y="2377930"/>
              <a:ext cx="736356" cy="609797"/>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90848" y="2377930"/>
              <a:ext cx="736356" cy="609797"/>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27204" y="2377930"/>
              <a:ext cx="736356" cy="60979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63560" y="2377930"/>
              <a:ext cx="736356" cy="609797"/>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99916" y="2377930"/>
              <a:ext cx="736356" cy="609797"/>
            </a:xfrm>
            <a:prstGeom prst="rect">
              <a:avLst/>
            </a:prstGeom>
          </p:spPr>
        </p:pic>
        <p:pic>
          <p:nvPicPr>
            <p:cNvPr id="18"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5407647"/>
              <a:ext cx="736356" cy="609795"/>
            </a:xfrm>
            <a:prstGeom prst="rect">
              <a:avLst/>
            </a:prstGeom>
          </p:spPr>
        </p:pic>
        <p:pic>
          <p:nvPicPr>
            <p:cNvPr id="19"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6356" y="5407647"/>
              <a:ext cx="736356" cy="609795"/>
            </a:xfrm>
            <a:prstGeom prst="rect">
              <a:avLst/>
            </a:prstGeom>
          </p:spPr>
        </p:pic>
        <p:pic>
          <p:nvPicPr>
            <p:cNvPr id="20" name="Pictur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72712" y="5407647"/>
              <a:ext cx="736356" cy="609795"/>
            </a:xfrm>
            <a:prstGeom prst="rect">
              <a:avLst/>
            </a:prstGeom>
          </p:spPr>
        </p:pic>
        <p:pic>
          <p:nvPicPr>
            <p:cNvPr id="21" name="Picture 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09068" y="5407647"/>
              <a:ext cx="736356" cy="609795"/>
            </a:xfrm>
            <a:prstGeom prst="rect">
              <a:avLst/>
            </a:prstGeom>
          </p:spPr>
        </p:pic>
        <p:pic>
          <p:nvPicPr>
            <p:cNvPr id="22"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945424" y="5407647"/>
              <a:ext cx="736356" cy="609795"/>
            </a:xfrm>
            <a:prstGeom prst="rect">
              <a:avLst/>
            </a:prstGeom>
          </p:spPr>
        </p:pic>
        <p:pic>
          <p:nvPicPr>
            <p:cNvPr id="23" name="Picture 1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81780" y="5407647"/>
              <a:ext cx="736356" cy="609795"/>
            </a:xfrm>
            <a:prstGeom prst="rect">
              <a:avLst/>
            </a:prstGeom>
          </p:spPr>
        </p:pic>
        <p:pic>
          <p:nvPicPr>
            <p:cNvPr id="24" name="Picture 1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418136" y="5407647"/>
              <a:ext cx="736356" cy="609795"/>
            </a:xfrm>
            <a:prstGeom prst="rect">
              <a:avLst/>
            </a:prstGeom>
          </p:spPr>
        </p:pic>
        <p:pic>
          <p:nvPicPr>
            <p:cNvPr id="25" name="Picture 1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154492" y="5407647"/>
              <a:ext cx="736356" cy="609795"/>
            </a:xfrm>
            <a:prstGeom prst="rect">
              <a:avLst/>
            </a:prstGeom>
          </p:spPr>
        </p:pic>
        <p:pic>
          <p:nvPicPr>
            <p:cNvPr id="26" name="Picture 1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890848" y="5407647"/>
              <a:ext cx="736356" cy="609795"/>
            </a:xfrm>
            <a:prstGeom prst="rect">
              <a:avLst/>
            </a:prstGeom>
          </p:spPr>
        </p:pic>
        <p:pic>
          <p:nvPicPr>
            <p:cNvPr id="27" name="Picture 1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627204" y="5407647"/>
              <a:ext cx="736356" cy="609795"/>
            </a:xfrm>
            <a:prstGeom prst="rect">
              <a:avLst/>
            </a:prstGeom>
          </p:spPr>
        </p:pic>
        <p:pic>
          <p:nvPicPr>
            <p:cNvPr id="28" name="Picture 1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363560" y="5407647"/>
              <a:ext cx="736356" cy="609795"/>
            </a:xfrm>
            <a:prstGeom prst="rect">
              <a:avLst/>
            </a:prstGeom>
          </p:spPr>
        </p:pic>
        <p:pic>
          <p:nvPicPr>
            <p:cNvPr id="29" name="Picture 1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099916" y="5407647"/>
              <a:ext cx="736356" cy="609795"/>
            </a:xfrm>
            <a:prstGeom prst="rect">
              <a:avLst/>
            </a:prstGeom>
          </p:spPr>
        </p:pic>
        <p:pic>
          <p:nvPicPr>
            <p:cNvPr id="33" name="Picture 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4197688"/>
              <a:ext cx="736356" cy="609795"/>
            </a:xfrm>
            <a:prstGeom prst="rect">
              <a:avLst/>
            </a:prstGeom>
          </p:spPr>
        </p:pic>
        <p:pic>
          <p:nvPicPr>
            <p:cNvPr id="34" name="Picture 6"/>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36356" y="4197688"/>
              <a:ext cx="736356" cy="609795"/>
            </a:xfrm>
            <a:prstGeom prst="rect">
              <a:avLst/>
            </a:prstGeom>
          </p:spPr>
        </p:pic>
        <p:pic>
          <p:nvPicPr>
            <p:cNvPr id="35" name="Picture 7"/>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472712" y="4197688"/>
              <a:ext cx="736356" cy="609795"/>
            </a:xfrm>
            <a:prstGeom prst="rect">
              <a:avLst/>
            </a:prstGeom>
          </p:spPr>
        </p:pic>
        <p:pic>
          <p:nvPicPr>
            <p:cNvPr id="36" name="Picture 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209068" y="4197688"/>
              <a:ext cx="736356" cy="609795"/>
            </a:xfrm>
            <a:prstGeom prst="rect">
              <a:avLst/>
            </a:prstGeom>
          </p:spPr>
        </p:pic>
        <p:pic>
          <p:nvPicPr>
            <p:cNvPr id="37" name="Picture 9"/>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945424" y="4197688"/>
              <a:ext cx="736356" cy="609795"/>
            </a:xfrm>
            <a:prstGeom prst="rect">
              <a:avLst/>
            </a:prstGeom>
          </p:spPr>
        </p:pic>
        <p:pic>
          <p:nvPicPr>
            <p:cNvPr id="38" name="Picture 10"/>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681780" y="4197688"/>
              <a:ext cx="736356" cy="609795"/>
            </a:xfrm>
            <a:prstGeom prst="rect">
              <a:avLst/>
            </a:prstGeom>
          </p:spPr>
        </p:pic>
        <p:pic>
          <p:nvPicPr>
            <p:cNvPr id="39" name="Picture 11"/>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418136" y="4197688"/>
              <a:ext cx="736356" cy="609795"/>
            </a:xfrm>
            <a:prstGeom prst="rect">
              <a:avLst/>
            </a:prstGeom>
          </p:spPr>
        </p:pic>
        <p:pic>
          <p:nvPicPr>
            <p:cNvPr id="40" name="Picture 12"/>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154492" y="4197688"/>
              <a:ext cx="736356" cy="609795"/>
            </a:xfrm>
            <a:prstGeom prst="rect">
              <a:avLst/>
            </a:prstGeom>
          </p:spPr>
        </p:pic>
        <p:pic>
          <p:nvPicPr>
            <p:cNvPr id="41" name="Picture 13"/>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5890848" y="4197688"/>
              <a:ext cx="736356" cy="609795"/>
            </a:xfrm>
            <a:prstGeom prst="rect">
              <a:avLst/>
            </a:prstGeom>
          </p:spPr>
        </p:pic>
        <p:pic>
          <p:nvPicPr>
            <p:cNvPr id="42" name="Picture 14"/>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627204" y="4197688"/>
              <a:ext cx="736356" cy="609795"/>
            </a:xfrm>
            <a:prstGeom prst="rect">
              <a:avLst/>
            </a:prstGeom>
          </p:spPr>
        </p:pic>
        <p:pic>
          <p:nvPicPr>
            <p:cNvPr id="43" name="Picture 15"/>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363560" y="4197688"/>
              <a:ext cx="736356" cy="609795"/>
            </a:xfrm>
            <a:prstGeom prst="rect">
              <a:avLst/>
            </a:prstGeom>
          </p:spPr>
        </p:pic>
        <p:pic>
          <p:nvPicPr>
            <p:cNvPr id="44" name="Picture 16"/>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099916" y="4197688"/>
              <a:ext cx="736356" cy="609795"/>
            </a:xfrm>
            <a:prstGeom prst="rect">
              <a:avLst/>
            </a:prstGeom>
          </p:spPr>
        </p:pic>
        <p:pic>
          <p:nvPicPr>
            <p:cNvPr id="46" name="Picture 5"/>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0" y="4797852"/>
              <a:ext cx="736356" cy="609795"/>
            </a:xfrm>
            <a:prstGeom prst="rect">
              <a:avLst/>
            </a:prstGeom>
          </p:spPr>
        </p:pic>
        <p:pic>
          <p:nvPicPr>
            <p:cNvPr id="47" name="Picture 6"/>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736356" y="4797852"/>
              <a:ext cx="736356" cy="609795"/>
            </a:xfrm>
            <a:prstGeom prst="rect">
              <a:avLst/>
            </a:prstGeom>
          </p:spPr>
        </p:pic>
        <p:pic>
          <p:nvPicPr>
            <p:cNvPr id="48" name="Picture 7"/>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472712" y="4797852"/>
              <a:ext cx="736356" cy="609795"/>
            </a:xfrm>
            <a:prstGeom prst="rect">
              <a:avLst/>
            </a:prstGeom>
          </p:spPr>
        </p:pic>
        <p:pic>
          <p:nvPicPr>
            <p:cNvPr id="49" name="Picture 8"/>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209068" y="4797852"/>
              <a:ext cx="736356" cy="609795"/>
            </a:xfrm>
            <a:prstGeom prst="rect">
              <a:avLst/>
            </a:prstGeom>
          </p:spPr>
        </p:pic>
        <p:pic>
          <p:nvPicPr>
            <p:cNvPr id="50" name="Picture 9"/>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945424" y="4797852"/>
              <a:ext cx="736356" cy="609795"/>
            </a:xfrm>
            <a:prstGeom prst="rect">
              <a:avLst/>
            </a:prstGeom>
          </p:spPr>
        </p:pic>
        <p:pic>
          <p:nvPicPr>
            <p:cNvPr id="51" name="Picture 10"/>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3681780" y="4797852"/>
              <a:ext cx="736356" cy="609795"/>
            </a:xfrm>
            <a:prstGeom prst="rect">
              <a:avLst/>
            </a:prstGeom>
          </p:spPr>
        </p:pic>
        <p:pic>
          <p:nvPicPr>
            <p:cNvPr id="52" name="Picture 11"/>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4418136" y="4797852"/>
              <a:ext cx="736356" cy="609795"/>
            </a:xfrm>
            <a:prstGeom prst="rect">
              <a:avLst/>
            </a:prstGeom>
          </p:spPr>
        </p:pic>
        <p:pic>
          <p:nvPicPr>
            <p:cNvPr id="53" name="Picture 12"/>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5154492" y="4797852"/>
              <a:ext cx="736356" cy="609795"/>
            </a:xfrm>
            <a:prstGeom prst="rect">
              <a:avLst/>
            </a:prstGeom>
          </p:spPr>
        </p:pic>
        <p:pic>
          <p:nvPicPr>
            <p:cNvPr id="54" name="Picture 13"/>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5890848" y="4797852"/>
              <a:ext cx="736356" cy="609795"/>
            </a:xfrm>
            <a:prstGeom prst="rect">
              <a:avLst/>
            </a:prstGeom>
          </p:spPr>
        </p:pic>
        <p:pic>
          <p:nvPicPr>
            <p:cNvPr id="55" name="Picture 14"/>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6627204" y="4797852"/>
              <a:ext cx="736356" cy="609795"/>
            </a:xfrm>
            <a:prstGeom prst="rect">
              <a:avLst/>
            </a:prstGeom>
          </p:spPr>
        </p:pic>
        <p:pic>
          <p:nvPicPr>
            <p:cNvPr id="56" name="Picture 15"/>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7363560" y="4797852"/>
              <a:ext cx="736356" cy="609795"/>
            </a:xfrm>
            <a:prstGeom prst="rect">
              <a:avLst/>
            </a:prstGeom>
          </p:spPr>
        </p:pic>
        <p:pic>
          <p:nvPicPr>
            <p:cNvPr id="57" name="Picture 16"/>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8099916" y="4797852"/>
              <a:ext cx="736356" cy="609795"/>
            </a:xfrm>
            <a:prstGeom prst="rect">
              <a:avLst/>
            </a:prstGeom>
          </p:spPr>
        </p:pic>
        <p:pic>
          <p:nvPicPr>
            <p:cNvPr id="59" name="Picture 5"/>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0" y="2987728"/>
              <a:ext cx="736356" cy="609795"/>
            </a:xfrm>
            <a:prstGeom prst="rect">
              <a:avLst/>
            </a:prstGeom>
          </p:spPr>
        </p:pic>
        <p:pic>
          <p:nvPicPr>
            <p:cNvPr id="60" name="Picture 6"/>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736356" y="2987728"/>
              <a:ext cx="736356" cy="609795"/>
            </a:xfrm>
            <a:prstGeom prst="rect">
              <a:avLst/>
            </a:prstGeom>
          </p:spPr>
        </p:pic>
        <p:pic>
          <p:nvPicPr>
            <p:cNvPr id="61" name="Picture 7"/>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1472712" y="2987728"/>
              <a:ext cx="736356" cy="609795"/>
            </a:xfrm>
            <a:prstGeom prst="rect">
              <a:avLst/>
            </a:prstGeom>
          </p:spPr>
        </p:pic>
        <p:pic>
          <p:nvPicPr>
            <p:cNvPr id="62" name="Picture 8"/>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2209068" y="2987728"/>
              <a:ext cx="736356" cy="609795"/>
            </a:xfrm>
            <a:prstGeom prst="rect">
              <a:avLst/>
            </a:prstGeom>
          </p:spPr>
        </p:pic>
        <p:pic>
          <p:nvPicPr>
            <p:cNvPr id="63" name="Picture 9"/>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2945424" y="2987728"/>
              <a:ext cx="736356" cy="609795"/>
            </a:xfrm>
            <a:prstGeom prst="rect">
              <a:avLst/>
            </a:prstGeom>
          </p:spPr>
        </p:pic>
        <p:pic>
          <p:nvPicPr>
            <p:cNvPr id="64" name="Picture 10"/>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3681780" y="2987728"/>
              <a:ext cx="736356" cy="609795"/>
            </a:xfrm>
            <a:prstGeom prst="rect">
              <a:avLst/>
            </a:prstGeom>
          </p:spPr>
        </p:pic>
        <p:pic>
          <p:nvPicPr>
            <p:cNvPr id="65" name="Picture 11"/>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4418136" y="2987728"/>
              <a:ext cx="736356" cy="609795"/>
            </a:xfrm>
            <a:prstGeom prst="rect">
              <a:avLst/>
            </a:prstGeom>
          </p:spPr>
        </p:pic>
        <p:pic>
          <p:nvPicPr>
            <p:cNvPr id="66" name="Picture 12"/>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5154492" y="2987728"/>
              <a:ext cx="736356" cy="609795"/>
            </a:xfrm>
            <a:prstGeom prst="rect">
              <a:avLst/>
            </a:prstGeom>
          </p:spPr>
        </p:pic>
        <p:pic>
          <p:nvPicPr>
            <p:cNvPr id="67" name="Picture 13"/>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5890848" y="2987728"/>
              <a:ext cx="736356" cy="609795"/>
            </a:xfrm>
            <a:prstGeom prst="rect">
              <a:avLst/>
            </a:prstGeom>
          </p:spPr>
        </p:pic>
        <p:pic>
          <p:nvPicPr>
            <p:cNvPr id="68" name="Picture 14"/>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6627204" y="2987728"/>
              <a:ext cx="736356" cy="609795"/>
            </a:xfrm>
            <a:prstGeom prst="rect">
              <a:avLst/>
            </a:prstGeom>
          </p:spPr>
        </p:pic>
        <p:pic>
          <p:nvPicPr>
            <p:cNvPr id="69" name="Picture 15"/>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7363560" y="2987728"/>
              <a:ext cx="736356" cy="609795"/>
            </a:xfrm>
            <a:prstGeom prst="rect">
              <a:avLst/>
            </a:prstGeom>
          </p:spPr>
        </p:pic>
        <p:pic>
          <p:nvPicPr>
            <p:cNvPr id="70" name="Picture 16"/>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8099916" y="2987728"/>
              <a:ext cx="736356" cy="609795"/>
            </a:xfrm>
            <a:prstGeom prst="rect">
              <a:avLst/>
            </a:prstGeom>
          </p:spPr>
        </p:pic>
        <p:pic>
          <p:nvPicPr>
            <p:cNvPr id="98" name="Picture 5"/>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0" y="3597523"/>
              <a:ext cx="736356" cy="609794"/>
            </a:xfrm>
            <a:prstGeom prst="rect">
              <a:avLst/>
            </a:prstGeom>
          </p:spPr>
        </p:pic>
        <p:pic>
          <p:nvPicPr>
            <p:cNvPr id="99" name="Picture 6"/>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736356" y="3597523"/>
              <a:ext cx="736356" cy="609794"/>
            </a:xfrm>
            <a:prstGeom prst="rect">
              <a:avLst/>
            </a:prstGeom>
          </p:spPr>
        </p:pic>
        <p:pic>
          <p:nvPicPr>
            <p:cNvPr id="100" name="Picture 7"/>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1472712" y="3597523"/>
              <a:ext cx="736356" cy="609794"/>
            </a:xfrm>
            <a:prstGeom prst="rect">
              <a:avLst/>
            </a:prstGeom>
          </p:spPr>
        </p:pic>
        <p:pic>
          <p:nvPicPr>
            <p:cNvPr id="101" name="Picture 8"/>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2209068" y="3597523"/>
              <a:ext cx="736356" cy="609794"/>
            </a:xfrm>
            <a:prstGeom prst="rect">
              <a:avLst/>
            </a:prstGeom>
          </p:spPr>
        </p:pic>
        <p:pic>
          <p:nvPicPr>
            <p:cNvPr id="102" name="Picture 9"/>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2945424" y="3597523"/>
              <a:ext cx="736356" cy="609794"/>
            </a:xfrm>
            <a:prstGeom prst="rect">
              <a:avLst/>
            </a:prstGeom>
          </p:spPr>
        </p:pic>
        <p:pic>
          <p:nvPicPr>
            <p:cNvPr id="103" name="Picture 10"/>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3681780" y="3597523"/>
              <a:ext cx="736356" cy="609794"/>
            </a:xfrm>
            <a:prstGeom prst="rect">
              <a:avLst/>
            </a:prstGeom>
          </p:spPr>
        </p:pic>
        <p:pic>
          <p:nvPicPr>
            <p:cNvPr id="104" name="Picture 11"/>
            <p:cNvPicPr>
              <a:picLocks noChangeAspect="1"/>
            </p:cNvPicPr>
            <p:nvPr/>
          </p:nvPicPr>
          <p:blipFill>
            <a:blip r:embed="rId69">
              <a:extLst>
                <a:ext uri="{28A0092B-C50C-407E-A947-70E740481C1C}">
                  <a14:useLocalDpi xmlns:a14="http://schemas.microsoft.com/office/drawing/2010/main" val="0"/>
                </a:ext>
              </a:extLst>
            </a:blip>
            <a:stretch>
              <a:fillRect/>
            </a:stretch>
          </p:blipFill>
          <p:spPr>
            <a:xfrm>
              <a:off x="4418136" y="3597523"/>
              <a:ext cx="736356" cy="609794"/>
            </a:xfrm>
            <a:prstGeom prst="rect">
              <a:avLst/>
            </a:prstGeom>
          </p:spPr>
        </p:pic>
        <p:pic>
          <p:nvPicPr>
            <p:cNvPr id="105" name="Picture 12"/>
            <p:cNvPicPr>
              <a:picLocks noChangeAspect="1"/>
            </p:cNvPicPr>
            <p:nvPr/>
          </p:nvPicPr>
          <p:blipFill>
            <a:blip r:embed="rId70">
              <a:extLst>
                <a:ext uri="{28A0092B-C50C-407E-A947-70E740481C1C}">
                  <a14:useLocalDpi xmlns:a14="http://schemas.microsoft.com/office/drawing/2010/main" val="0"/>
                </a:ext>
              </a:extLst>
            </a:blip>
            <a:stretch>
              <a:fillRect/>
            </a:stretch>
          </p:blipFill>
          <p:spPr>
            <a:xfrm>
              <a:off x="5154492" y="3597523"/>
              <a:ext cx="736356" cy="609794"/>
            </a:xfrm>
            <a:prstGeom prst="rect">
              <a:avLst/>
            </a:prstGeom>
          </p:spPr>
        </p:pic>
        <p:pic>
          <p:nvPicPr>
            <p:cNvPr id="106" name="Picture 13"/>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5890848" y="3597523"/>
              <a:ext cx="736356" cy="609794"/>
            </a:xfrm>
            <a:prstGeom prst="rect">
              <a:avLst/>
            </a:prstGeom>
          </p:spPr>
        </p:pic>
        <p:pic>
          <p:nvPicPr>
            <p:cNvPr id="107" name="Picture 14"/>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6627204" y="3597523"/>
              <a:ext cx="736356" cy="609794"/>
            </a:xfrm>
            <a:prstGeom prst="rect">
              <a:avLst/>
            </a:prstGeom>
          </p:spPr>
        </p:pic>
        <p:pic>
          <p:nvPicPr>
            <p:cNvPr id="108" name="Picture 15"/>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7363560" y="3597523"/>
              <a:ext cx="736356" cy="609794"/>
            </a:xfrm>
            <a:prstGeom prst="rect">
              <a:avLst/>
            </a:prstGeom>
          </p:spPr>
        </p:pic>
        <p:pic>
          <p:nvPicPr>
            <p:cNvPr id="109" name="Picture 16"/>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8099916" y="3597523"/>
              <a:ext cx="736356" cy="609794"/>
            </a:xfrm>
            <a:prstGeom prst="rect">
              <a:avLst/>
            </a:prstGeom>
          </p:spPr>
        </p:pic>
      </p:grpSp>
      <p:sp>
        <p:nvSpPr>
          <p:cNvPr id="75" name="TextBox 74"/>
          <p:cNvSpPr txBox="1"/>
          <p:nvPr/>
        </p:nvSpPr>
        <p:spPr>
          <a:xfrm>
            <a:off x="333829" y="0"/>
            <a:ext cx="8810171" cy="1692771"/>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Evaluation</a:t>
            </a:r>
          </a:p>
          <a:p>
            <a:r>
              <a:rPr lang="en-US" sz="2800" dirty="0">
                <a:solidFill>
                  <a:srgbClr val="0070C0"/>
                </a:solidFill>
                <a:latin typeface="Corbel" panose="020B0503020204020204" pitchFamily="34" charset="0"/>
              </a:rPr>
              <a:t>Standing, Sitting, Pointing, Phone, Tablet, Paper</a:t>
            </a:r>
          </a:p>
        </p:txBody>
      </p:sp>
      <p:sp>
        <p:nvSpPr>
          <p:cNvPr id="3" name="Slide Number Placeholder 2"/>
          <p:cNvSpPr>
            <a:spLocks noGrp="1"/>
          </p:cNvSpPr>
          <p:nvPr>
            <p:ph type="sldNum" sz="quarter" idx="12"/>
          </p:nvPr>
        </p:nvSpPr>
        <p:spPr/>
        <p:txBody>
          <a:bodyPr/>
          <a:lstStyle/>
          <a:p>
            <a:fld id="{D4F82252-1217-48D5-93A5-0DC98478EA98}" type="slidenum">
              <a:rPr lang="en-US" smtClean="0"/>
              <a:t>51</a:t>
            </a:fld>
            <a:endParaRPr lang="en-US"/>
          </a:p>
        </p:txBody>
      </p:sp>
    </p:spTree>
    <p:extLst>
      <p:ext uri="{BB962C8B-B14F-4D97-AF65-F5344CB8AC3E}">
        <p14:creationId xmlns:p14="http://schemas.microsoft.com/office/powerpoint/2010/main" val="2110747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974" y="948859"/>
            <a:ext cx="6712052" cy="5590054"/>
          </a:xfrm>
          <a:prstGeom prst="rect">
            <a:avLst/>
          </a:prstGeom>
        </p:spPr>
      </p:pic>
      <p:sp>
        <p:nvSpPr>
          <p:cNvPr id="2" name="Slide Number Placeholder 1"/>
          <p:cNvSpPr>
            <a:spLocks noGrp="1"/>
          </p:cNvSpPr>
          <p:nvPr>
            <p:ph type="sldNum" sz="quarter" idx="12"/>
          </p:nvPr>
        </p:nvSpPr>
        <p:spPr/>
        <p:txBody>
          <a:bodyPr/>
          <a:lstStyle/>
          <a:p>
            <a:fld id="{D4F82252-1217-48D5-93A5-0DC98478EA98}" type="slidenum">
              <a:rPr lang="en-US" smtClean="0"/>
              <a:t>52</a:t>
            </a:fld>
            <a:endParaRPr lang="en-US"/>
          </a:p>
        </p:txBody>
      </p:sp>
      <p:sp>
        <p:nvSpPr>
          <p:cNvPr id="4" name="Titel 1"/>
          <p:cNvSpPr txBox="1">
            <a:spLocks/>
          </p:cNvSpPr>
          <p:nvPr/>
        </p:nvSpPr>
        <p:spPr>
          <a:xfrm>
            <a:off x="0" y="0"/>
            <a:ext cx="9144000" cy="900544"/>
          </a:xfrm>
          <a:prstGeom prst="rect">
            <a:avLst/>
          </a:prstGeom>
          <a:solidFill>
            <a:srgbClr val="000000">
              <a:alpha val="8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lumMod val="95000"/>
                  </a:schemeClr>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cs typeface="Arial" panose="020B0604020202020204" pitchFamily="34" charset="0"/>
              </a:rPr>
              <a:t>cross-subject test</a:t>
            </a:r>
            <a:endParaRPr lang="en-US" sz="4000" b="1" dirty="0">
              <a:solidFill>
                <a:srgbClr val="0070C0"/>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cs typeface="Arial" panose="020B0604020202020204" pitchFamily="34" charset="0"/>
            </a:endParaRPr>
          </a:p>
        </p:txBody>
      </p:sp>
    </p:spTree>
    <p:extLst>
      <p:ext uri="{BB962C8B-B14F-4D97-AF65-F5344CB8AC3E}">
        <p14:creationId xmlns:p14="http://schemas.microsoft.com/office/powerpoint/2010/main" val="12347627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973" y="948860"/>
            <a:ext cx="6712052" cy="5590053"/>
          </a:xfrm>
          <a:prstGeom prst="rect">
            <a:avLst/>
          </a:prstGeom>
        </p:spPr>
      </p:pic>
      <p:sp>
        <p:nvSpPr>
          <p:cNvPr id="2" name="Slide Number Placeholder 1"/>
          <p:cNvSpPr>
            <a:spLocks noGrp="1"/>
          </p:cNvSpPr>
          <p:nvPr>
            <p:ph type="sldNum" sz="quarter" idx="12"/>
          </p:nvPr>
        </p:nvSpPr>
        <p:spPr/>
        <p:txBody>
          <a:bodyPr/>
          <a:lstStyle/>
          <a:p>
            <a:fld id="{D4F82252-1217-48D5-93A5-0DC98478EA98}" type="slidenum">
              <a:rPr lang="en-US" smtClean="0"/>
              <a:t>53</a:t>
            </a:fld>
            <a:endParaRPr lang="en-US"/>
          </a:p>
        </p:txBody>
      </p:sp>
      <p:sp>
        <p:nvSpPr>
          <p:cNvPr id="4" name="Titel 1"/>
          <p:cNvSpPr txBox="1">
            <a:spLocks/>
          </p:cNvSpPr>
          <p:nvPr/>
        </p:nvSpPr>
        <p:spPr>
          <a:xfrm>
            <a:off x="-1" y="0"/>
            <a:ext cx="9144000" cy="900544"/>
          </a:xfrm>
          <a:prstGeom prst="rect">
            <a:avLst/>
          </a:prstGeom>
          <a:solidFill>
            <a:srgbClr val="000000">
              <a:alpha val="8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lumMod val="95000"/>
                  </a:schemeClr>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cs typeface="Arial" panose="020B0604020202020204" pitchFamily="34" charset="0"/>
              </a:rPr>
              <a:t>cross-subject test (all combinations)</a:t>
            </a:r>
            <a:endParaRPr lang="en-US" sz="4000" b="1" dirty="0">
              <a:solidFill>
                <a:srgbClr val="0070C0"/>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cs typeface="Arial" panose="020B0604020202020204" pitchFamily="34" charset="0"/>
            </a:endParaRPr>
          </a:p>
        </p:txBody>
      </p:sp>
    </p:spTree>
    <p:extLst>
      <p:ext uri="{BB962C8B-B14F-4D97-AF65-F5344CB8AC3E}">
        <p14:creationId xmlns:p14="http://schemas.microsoft.com/office/powerpoint/2010/main" val="1396806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4921"/>
            <a:ext cx="9144025" cy="5508158"/>
          </a:xfrm>
          <a:prstGeom prst="rect">
            <a:avLst/>
          </a:prstGeom>
        </p:spPr>
      </p:pic>
      <p:sp>
        <p:nvSpPr>
          <p:cNvPr id="2" name="Slide Number Placeholder 1"/>
          <p:cNvSpPr>
            <a:spLocks noGrp="1"/>
          </p:cNvSpPr>
          <p:nvPr>
            <p:ph type="sldNum" sz="quarter" idx="12"/>
          </p:nvPr>
        </p:nvSpPr>
        <p:spPr/>
        <p:txBody>
          <a:bodyPr/>
          <a:lstStyle/>
          <a:p>
            <a:fld id="{D4F82252-1217-48D5-93A5-0DC98478EA98}" type="slidenum">
              <a:rPr lang="en-US" smtClean="0"/>
              <a:t>54</a:t>
            </a:fld>
            <a:endParaRPr lang="en-US"/>
          </a:p>
        </p:txBody>
      </p:sp>
    </p:spTree>
    <p:extLst>
      <p:ext uri="{BB962C8B-B14F-4D97-AF65-F5344CB8AC3E}">
        <p14:creationId xmlns:p14="http://schemas.microsoft.com/office/powerpoint/2010/main" val="32421416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4921"/>
            <a:ext cx="9144025" cy="5508158"/>
          </a:xfrm>
          <a:prstGeom prst="rect">
            <a:avLst/>
          </a:prstGeom>
        </p:spPr>
      </p:pic>
      <p:sp>
        <p:nvSpPr>
          <p:cNvPr id="2" name="Slide Number Placeholder 1"/>
          <p:cNvSpPr>
            <a:spLocks noGrp="1"/>
          </p:cNvSpPr>
          <p:nvPr>
            <p:ph type="sldNum" sz="quarter" idx="12"/>
          </p:nvPr>
        </p:nvSpPr>
        <p:spPr/>
        <p:txBody>
          <a:bodyPr/>
          <a:lstStyle/>
          <a:p>
            <a:fld id="{D4F82252-1217-48D5-93A5-0DC98478EA98}" type="slidenum">
              <a:rPr lang="en-US" smtClean="0"/>
              <a:t>55</a:t>
            </a:fld>
            <a:endParaRPr lang="en-US"/>
          </a:p>
        </p:txBody>
      </p:sp>
      <p:sp>
        <p:nvSpPr>
          <p:cNvPr id="3" name="Rectangle 2"/>
          <p:cNvSpPr/>
          <p:nvPr/>
        </p:nvSpPr>
        <p:spPr>
          <a:xfrm>
            <a:off x="4800600" y="1047750"/>
            <a:ext cx="1409700" cy="4705350"/>
          </a:xfrm>
          <a:prstGeom prst="rect">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87233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multi-user-present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42193"/>
            <a:ext cx="9144000" cy="4773613"/>
          </a:xfrm>
          <a:prstGeom prst="rect">
            <a:avLst/>
          </a:prstGeom>
        </p:spPr>
      </p:pic>
      <p:sp>
        <p:nvSpPr>
          <p:cNvPr id="3" name="Slide Number Placeholder 2"/>
          <p:cNvSpPr>
            <a:spLocks noGrp="1"/>
          </p:cNvSpPr>
          <p:nvPr>
            <p:ph type="sldNum" sz="quarter" idx="12"/>
          </p:nvPr>
        </p:nvSpPr>
        <p:spPr/>
        <p:txBody>
          <a:bodyPr/>
          <a:lstStyle/>
          <a:p>
            <a:fld id="{D4F82252-1217-48D5-93A5-0DC98478EA98}" type="slidenum">
              <a:rPr lang="en-US" smtClean="0"/>
              <a:t>56</a:t>
            </a:fld>
            <a:endParaRPr lang="en-US"/>
          </a:p>
        </p:txBody>
      </p:sp>
    </p:spTree>
    <p:extLst>
      <p:ext uri="{BB962C8B-B14F-4D97-AF65-F5344CB8AC3E}">
        <p14:creationId xmlns:p14="http://schemas.microsoft.com/office/powerpoint/2010/main" val="40614947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multi-user-present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42193"/>
            <a:ext cx="9144000" cy="4773613"/>
          </a:xfrm>
          <a:prstGeom prst="rect">
            <a:avLst/>
          </a:prstGeom>
        </p:spPr>
      </p:pic>
      <p:sp>
        <p:nvSpPr>
          <p:cNvPr id="3" name="Slide Number Placeholder 2"/>
          <p:cNvSpPr>
            <a:spLocks noGrp="1"/>
          </p:cNvSpPr>
          <p:nvPr>
            <p:ph type="sldNum" sz="quarter" idx="12"/>
          </p:nvPr>
        </p:nvSpPr>
        <p:spPr/>
        <p:txBody>
          <a:bodyPr/>
          <a:lstStyle/>
          <a:p>
            <a:fld id="{D4F82252-1217-48D5-93A5-0DC98478EA98}" type="slidenum">
              <a:rPr lang="en-US" smtClean="0"/>
              <a:t>57</a:t>
            </a:fld>
            <a:endParaRPr lang="en-US"/>
          </a:p>
        </p:txBody>
      </p:sp>
    </p:spTree>
    <p:extLst>
      <p:ext uri="{BB962C8B-B14F-4D97-AF65-F5344CB8AC3E}">
        <p14:creationId xmlns:p14="http://schemas.microsoft.com/office/powerpoint/2010/main" val="93294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0501" y="1916291"/>
            <a:ext cx="8543499" cy="3785652"/>
          </a:xfrm>
          <a:prstGeom prst="rect">
            <a:avLst/>
          </a:prstGeom>
          <a:noFill/>
        </p:spPr>
        <p:txBody>
          <a:bodyPr wrap="square" rtlCol="0">
            <a:spAutoFit/>
          </a:bodyPr>
          <a:lstStyle/>
          <a:p>
            <a:r>
              <a:rPr lang="en-US" sz="2400" dirty="0">
                <a:solidFill>
                  <a:schemeClr val="bg1">
                    <a:lumMod val="85000"/>
                  </a:schemeClr>
                </a:solidFill>
                <a:latin typeface="Corbel" panose="020B0503020204020204" pitchFamily="34" charset="0"/>
                <a:cs typeface="Helvetica" panose="020B0604020202020204" pitchFamily="34" charset="0"/>
              </a:rPr>
              <a:t>data = {</a:t>
            </a:r>
          </a:p>
          <a:p>
            <a:r>
              <a:rPr lang="en-US" sz="2400" dirty="0">
                <a:solidFill>
                  <a:schemeClr val="bg1">
                    <a:lumMod val="85000"/>
                  </a:schemeClr>
                </a:solidFill>
                <a:latin typeface="Corbel" panose="020B0503020204020204" pitchFamily="34" charset="0"/>
                <a:cs typeface="Helvetica" panose="020B0604020202020204" pitchFamily="34" charset="0"/>
              </a:rPr>
              <a:t>    “timestamp”: 1645784300,</a:t>
            </a:r>
          </a:p>
          <a:p>
            <a:r>
              <a:rPr lang="en-US" sz="2400" dirty="0">
                <a:solidFill>
                  <a:schemeClr val="bg1">
                    <a:lumMod val="85000"/>
                  </a:schemeClr>
                </a:solidFill>
                <a:latin typeface="Corbel" panose="020B0503020204020204" pitchFamily="34" charset="0"/>
                <a:cs typeface="Helvetica" panose="020B0604020202020204" pitchFamily="34" charset="0"/>
              </a:rPr>
              <a:t>    “skeletons”: [</a:t>
            </a:r>
          </a:p>
          <a:p>
            <a:r>
              <a:rPr lang="en-US" sz="2400" dirty="0">
                <a:solidFill>
                  <a:schemeClr val="bg1">
                    <a:lumMod val="85000"/>
                  </a:schemeClr>
                </a:solidFill>
                <a:latin typeface="Corbel" panose="020B0503020204020204" pitchFamily="34" charset="0"/>
                <a:cs typeface="Helvetica" panose="020B0604020202020204" pitchFamily="34" charset="0"/>
              </a:rPr>
              <a:t>        {</a:t>
            </a:r>
          </a:p>
          <a:p>
            <a:r>
              <a:rPr lang="en-US" sz="2400" dirty="0">
                <a:solidFill>
                  <a:schemeClr val="bg1">
                    <a:lumMod val="85000"/>
                  </a:schemeClr>
                </a:solidFill>
                <a:latin typeface="Corbel" panose="020B0503020204020204" pitchFamily="34" charset="0"/>
                <a:cs typeface="Helvetica" panose="020B0604020202020204" pitchFamily="34" charset="0"/>
              </a:rPr>
              <a:t>            “id”: 0,</a:t>
            </a:r>
          </a:p>
          <a:p>
            <a:r>
              <a:rPr lang="en-US" sz="2400" dirty="0">
                <a:solidFill>
                  <a:schemeClr val="bg1">
                    <a:lumMod val="85000"/>
                  </a:schemeClr>
                </a:solidFill>
                <a:latin typeface="Corbel" panose="020B0503020204020204" pitchFamily="34" charset="0"/>
                <a:cs typeface="Helvetica" panose="020B0604020202020204" pitchFamily="34" charset="0"/>
              </a:rPr>
              <a:t>            “head”: {“x”: 208, “y”: 165, “height”: 68, “orientation”: 23.34},</a:t>
            </a:r>
          </a:p>
          <a:p>
            <a:r>
              <a:rPr lang="en-US" sz="2400" dirty="0">
                <a:solidFill>
                  <a:schemeClr val="bg1">
                    <a:lumMod val="85000"/>
                  </a:schemeClr>
                </a:solidFill>
                <a:latin typeface="Corbel" panose="020B0503020204020204" pitchFamily="34" charset="0"/>
                <a:cs typeface="Helvetica" panose="020B0604020202020204" pitchFamily="34" charset="0"/>
              </a:rPr>
              <a:t>            “activity”: “tablet”</a:t>
            </a:r>
          </a:p>
          <a:p>
            <a:r>
              <a:rPr lang="en-US" sz="2400" dirty="0">
                <a:solidFill>
                  <a:schemeClr val="bg1">
                    <a:lumMod val="85000"/>
                  </a:schemeClr>
                </a:solidFill>
                <a:latin typeface="Corbel" panose="020B0503020204020204" pitchFamily="34" charset="0"/>
                <a:cs typeface="Helvetica" panose="020B0604020202020204" pitchFamily="34" charset="0"/>
              </a:rPr>
              <a:t>        } …</a:t>
            </a:r>
          </a:p>
          <a:p>
            <a:r>
              <a:rPr lang="en-US" sz="2400" dirty="0">
                <a:solidFill>
                  <a:schemeClr val="bg1">
                    <a:lumMod val="85000"/>
                  </a:schemeClr>
                </a:solidFill>
                <a:latin typeface="Corbel" panose="020B0503020204020204" pitchFamily="34" charset="0"/>
                <a:cs typeface="Helvetica" panose="020B0604020202020204" pitchFamily="34" charset="0"/>
              </a:rPr>
              <a:t>    ]</a:t>
            </a:r>
          </a:p>
          <a:p>
            <a:r>
              <a:rPr lang="en-US" sz="2400" dirty="0">
                <a:solidFill>
                  <a:schemeClr val="bg1">
                    <a:lumMod val="85000"/>
                  </a:schemeClr>
                </a:solidFill>
                <a:latin typeface="Corbel" panose="020B0503020204020204" pitchFamily="34" charset="0"/>
                <a:cs typeface="Helvetica" panose="020B0604020202020204" pitchFamily="34" charset="0"/>
              </a:rPr>
              <a:t>}</a:t>
            </a:r>
          </a:p>
        </p:txBody>
      </p:sp>
      <p:sp>
        <p:nvSpPr>
          <p:cNvPr id="5" name="TextBox 4"/>
          <p:cNvSpPr txBox="1"/>
          <p:nvPr/>
        </p:nvSpPr>
        <p:spPr>
          <a:xfrm>
            <a:off x="333829" y="0"/>
            <a:ext cx="8810171" cy="1261884"/>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EagleSense Tracking Data</a:t>
            </a:r>
          </a:p>
        </p:txBody>
      </p:sp>
      <p:sp>
        <p:nvSpPr>
          <p:cNvPr id="2" name="Slide Number Placeholder 1"/>
          <p:cNvSpPr>
            <a:spLocks noGrp="1"/>
          </p:cNvSpPr>
          <p:nvPr>
            <p:ph type="sldNum" sz="quarter" idx="12"/>
          </p:nvPr>
        </p:nvSpPr>
        <p:spPr/>
        <p:txBody>
          <a:bodyPr/>
          <a:lstStyle/>
          <a:p>
            <a:fld id="{D4F82252-1217-48D5-93A5-0DC98478EA98}" type="slidenum">
              <a:rPr lang="en-US" smtClean="0"/>
              <a:t>58</a:t>
            </a:fld>
            <a:endParaRPr lang="en-US"/>
          </a:p>
        </p:txBody>
      </p:sp>
    </p:spTree>
    <p:extLst>
      <p:ext uri="{BB962C8B-B14F-4D97-AF65-F5344CB8AC3E}">
        <p14:creationId xmlns:p14="http://schemas.microsoft.com/office/powerpoint/2010/main" val="22372765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0501" y="1916291"/>
            <a:ext cx="9043831" cy="3785652"/>
          </a:xfrm>
          <a:prstGeom prst="rect">
            <a:avLst/>
          </a:prstGeom>
          <a:noFill/>
        </p:spPr>
        <p:txBody>
          <a:bodyPr wrap="square" rtlCol="0">
            <a:spAutoFit/>
          </a:bodyPr>
          <a:lstStyle/>
          <a:p>
            <a:r>
              <a:rPr lang="en-US" sz="2400" dirty="0">
                <a:solidFill>
                  <a:srgbClr val="0070C0"/>
                </a:solidFill>
                <a:latin typeface="Corbel" panose="020B0503020204020204" pitchFamily="34" charset="0"/>
                <a:cs typeface="Helvetica" panose="020B0604020202020204" pitchFamily="34" charset="0"/>
              </a:rPr>
              <a:t>data</a:t>
            </a:r>
            <a:r>
              <a:rPr lang="en-US" sz="2400" dirty="0">
                <a:latin typeface="Corbel" panose="020B0503020204020204" pitchFamily="34" charset="0"/>
                <a:cs typeface="Helvetica" panose="020B0604020202020204" pitchFamily="34" charset="0"/>
              </a:rPr>
              <a:t> = {</a:t>
            </a:r>
          </a:p>
          <a:p>
            <a:r>
              <a:rPr lang="en-US" sz="2400" dirty="0">
                <a:latin typeface="Corbel" panose="020B0503020204020204" pitchFamily="34" charset="0"/>
                <a:cs typeface="Helvetica" panose="020B0604020202020204" pitchFamily="34" charset="0"/>
              </a:rPr>
              <a:t>    </a:t>
            </a:r>
            <a:r>
              <a:rPr lang="en-US" sz="2400" dirty="0">
                <a:solidFill>
                  <a:srgbClr val="0070C0"/>
                </a:solidFill>
                <a:latin typeface="Corbel" panose="020B0503020204020204" pitchFamily="34" charset="0"/>
                <a:cs typeface="Helvetica" panose="020B0604020202020204" pitchFamily="34" charset="0"/>
              </a:rPr>
              <a:t>“timestamp”</a:t>
            </a:r>
            <a:r>
              <a:rPr lang="en-US" sz="2400" dirty="0">
                <a:latin typeface="Corbel" panose="020B0503020204020204" pitchFamily="34" charset="0"/>
                <a:cs typeface="Helvetica" panose="020B0604020202020204" pitchFamily="34" charset="0"/>
              </a:rPr>
              <a:t>: 1645784300,</a:t>
            </a:r>
          </a:p>
          <a:p>
            <a:r>
              <a:rPr lang="en-US" sz="2400" dirty="0">
                <a:latin typeface="Corbel" panose="020B0503020204020204" pitchFamily="34" charset="0"/>
                <a:cs typeface="Helvetica" panose="020B0604020202020204" pitchFamily="34" charset="0"/>
              </a:rPr>
              <a:t>    </a:t>
            </a:r>
            <a:r>
              <a:rPr lang="en-US" sz="2400" dirty="0">
                <a:solidFill>
                  <a:srgbClr val="0070C0"/>
                </a:solidFill>
                <a:latin typeface="Corbel" panose="020B0503020204020204" pitchFamily="34" charset="0"/>
                <a:cs typeface="Helvetica" panose="020B0604020202020204" pitchFamily="34" charset="0"/>
              </a:rPr>
              <a:t>“skeletons”</a:t>
            </a:r>
            <a:r>
              <a:rPr lang="en-US" sz="2400" dirty="0">
                <a:latin typeface="Corbel" panose="020B0503020204020204" pitchFamily="34" charset="0"/>
                <a:cs typeface="Helvetica" panose="020B0604020202020204" pitchFamily="34" charset="0"/>
              </a:rPr>
              <a:t>: [</a:t>
            </a:r>
          </a:p>
          <a:p>
            <a:r>
              <a:rPr lang="en-US" sz="2400" dirty="0">
                <a:latin typeface="Corbel" panose="020B0503020204020204" pitchFamily="34" charset="0"/>
                <a:cs typeface="Helvetica" panose="020B0604020202020204" pitchFamily="34" charset="0"/>
              </a:rPr>
              <a:t>        {</a:t>
            </a:r>
          </a:p>
          <a:p>
            <a:r>
              <a:rPr lang="en-US" sz="2400" dirty="0">
                <a:latin typeface="Corbel" panose="020B0503020204020204" pitchFamily="34" charset="0"/>
                <a:cs typeface="Helvetica" panose="020B0604020202020204" pitchFamily="34" charset="0"/>
              </a:rPr>
              <a:t>            </a:t>
            </a:r>
            <a:r>
              <a:rPr lang="en-US" sz="2400" dirty="0">
                <a:solidFill>
                  <a:srgbClr val="0070C0"/>
                </a:solidFill>
                <a:latin typeface="Corbel" panose="020B0503020204020204" pitchFamily="34" charset="0"/>
                <a:cs typeface="Helvetica" panose="020B0604020202020204" pitchFamily="34" charset="0"/>
              </a:rPr>
              <a:t>“</a:t>
            </a:r>
            <a:r>
              <a:rPr lang="en-US" sz="2400" b="1" dirty="0">
                <a:solidFill>
                  <a:srgbClr val="0070C0"/>
                </a:solidFill>
                <a:latin typeface="Corbel" panose="020B0503020204020204" pitchFamily="34" charset="0"/>
                <a:cs typeface="Helvetica" panose="020B0604020202020204" pitchFamily="34" charset="0"/>
              </a:rPr>
              <a:t>id</a:t>
            </a:r>
            <a:r>
              <a:rPr lang="en-US" sz="2400" dirty="0">
                <a:solidFill>
                  <a:srgbClr val="0070C0"/>
                </a:solidFill>
                <a:latin typeface="Corbel" panose="020B0503020204020204" pitchFamily="34" charset="0"/>
                <a:cs typeface="Helvetica" panose="020B0604020202020204" pitchFamily="34" charset="0"/>
              </a:rPr>
              <a:t>”</a:t>
            </a:r>
            <a:r>
              <a:rPr lang="en-US" sz="2400" dirty="0">
                <a:latin typeface="Corbel" panose="020B0503020204020204" pitchFamily="34" charset="0"/>
                <a:cs typeface="Helvetica" panose="020B0604020202020204" pitchFamily="34" charset="0"/>
              </a:rPr>
              <a:t>: 0,</a:t>
            </a:r>
          </a:p>
          <a:p>
            <a:r>
              <a:rPr lang="en-US" sz="2400" dirty="0">
                <a:latin typeface="Corbel" panose="020B0503020204020204" pitchFamily="34" charset="0"/>
                <a:cs typeface="Helvetica" panose="020B0604020202020204" pitchFamily="34" charset="0"/>
              </a:rPr>
              <a:t>            </a:t>
            </a:r>
            <a:r>
              <a:rPr lang="en-US" sz="2400" dirty="0">
                <a:solidFill>
                  <a:srgbClr val="0070C0"/>
                </a:solidFill>
                <a:latin typeface="Corbel" panose="020B0503020204020204" pitchFamily="34" charset="0"/>
                <a:cs typeface="Helvetica" panose="020B0604020202020204" pitchFamily="34" charset="0"/>
              </a:rPr>
              <a:t>“</a:t>
            </a:r>
            <a:r>
              <a:rPr lang="en-US" sz="2400" b="1" dirty="0">
                <a:solidFill>
                  <a:srgbClr val="0070C0"/>
                </a:solidFill>
                <a:latin typeface="Corbel" panose="020B0503020204020204" pitchFamily="34" charset="0"/>
                <a:cs typeface="Helvetica" panose="020B0604020202020204" pitchFamily="34" charset="0"/>
              </a:rPr>
              <a:t>head</a:t>
            </a:r>
            <a:r>
              <a:rPr lang="en-US" sz="2400" dirty="0">
                <a:solidFill>
                  <a:srgbClr val="0070C0"/>
                </a:solidFill>
                <a:latin typeface="Corbel" panose="020B0503020204020204" pitchFamily="34" charset="0"/>
                <a:cs typeface="Helvetica" panose="020B0604020202020204" pitchFamily="34" charset="0"/>
              </a:rPr>
              <a:t>”</a:t>
            </a:r>
            <a:r>
              <a:rPr lang="en-US" sz="2400" dirty="0">
                <a:latin typeface="Corbel" panose="020B0503020204020204" pitchFamily="34" charset="0"/>
                <a:cs typeface="Helvetica" panose="020B0604020202020204" pitchFamily="34" charset="0"/>
              </a:rPr>
              <a:t>: {</a:t>
            </a:r>
            <a:r>
              <a:rPr lang="en-US" sz="2400" dirty="0">
                <a:solidFill>
                  <a:srgbClr val="0070C0"/>
                </a:solidFill>
                <a:latin typeface="Corbel" panose="020B0503020204020204" pitchFamily="34" charset="0"/>
                <a:cs typeface="Helvetica" panose="020B0604020202020204" pitchFamily="34" charset="0"/>
              </a:rPr>
              <a:t>“</a:t>
            </a:r>
            <a:r>
              <a:rPr lang="en-US" sz="2400" b="1" dirty="0">
                <a:solidFill>
                  <a:srgbClr val="0070C0"/>
                </a:solidFill>
                <a:latin typeface="Corbel" panose="020B0503020204020204" pitchFamily="34" charset="0"/>
                <a:cs typeface="Helvetica" panose="020B0604020202020204" pitchFamily="34" charset="0"/>
              </a:rPr>
              <a:t>x</a:t>
            </a:r>
            <a:r>
              <a:rPr lang="en-US" sz="2400" dirty="0">
                <a:solidFill>
                  <a:srgbClr val="0070C0"/>
                </a:solidFill>
                <a:latin typeface="Corbel" panose="020B0503020204020204" pitchFamily="34" charset="0"/>
                <a:cs typeface="Helvetica" panose="020B0604020202020204" pitchFamily="34" charset="0"/>
              </a:rPr>
              <a:t>”</a:t>
            </a:r>
            <a:r>
              <a:rPr lang="en-US" sz="2400" dirty="0">
                <a:latin typeface="Corbel" panose="020B0503020204020204" pitchFamily="34" charset="0"/>
                <a:cs typeface="Helvetica" panose="020B0604020202020204" pitchFamily="34" charset="0"/>
              </a:rPr>
              <a:t>: 208, </a:t>
            </a:r>
            <a:r>
              <a:rPr lang="en-US" sz="2400" dirty="0">
                <a:solidFill>
                  <a:srgbClr val="0070C0"/>
                </a:solidFill>
                <a:latin typeface="Corbel" panose="020B0503020204020204" pitchFamily="34" charset="0"/>
                <a:cs typeface="Helvetica" panose="020B0604020202020204" pitchFamily="34" charset="0"/>
              </a:rPr>
              <a:t>“</a:t>
            </a:r>
            <a:r>
              <a:rPr lang="en-US" sz="2400" b="1" dirty="0">
                <a:solidFill>
                  <a:srgbClr val="0070C0"/>
                </a:solidFill>
                <a:latin typeface="Corbel" panose="020B0503020204020204" pitchFamily="34" charset="0"/>
                <a:cs typeface="Helvetica" panose="020B0604020202020204" pitchFamily="34" charset="0"/>
              </a:rPr>
              <a:t>y</a:t>
            </a:r>
            <a:r>
              <a:rPr lang="en-US" sz="2400" dirty="0">
                <a:solidFill>
                  <a:srgbClr val="0070C0"/>
                </a:solidFill>
                <a:latin typeface="Corbel" panose="020B0503020204020204" pitchFamily="34" charset="0"/>
                <a:cs typeface="Helvetica" panose="020B0604020202020204" pitchFamily="34" charset="0"/>
              </a:rPr>
              <a:t>”</a:t>
            </a:r>
            <a:r>
              <a:rPr lang="en-US" sz="2400" dirty="0">
                <a:latin typeface="Corbel" panose="020B0503020204020204" pitchFamily="34" charset="0"/>
                <a:cs typeface="Helvetica" panose="020B0604020202020204" pitchFamily="34" charset="0"/>
              </a:rPr>
              <a:t>: 165, </a:t>
            </a:r>
            <a:r>
              <a:rPr lang="en-US" sz="2400" dirty="0">
                <a:solidFill>
                  <a:srgbClr val="0070C0"/>
                </a:solidFill>
                <a:latin typeface="Corbel" panose="020B0503020204020204" pitchFamily="34" charset="0"/>
                <a:cs typeface="Helvetica" panose="020B0604020202020204" pitchFamily="34" charset="0"/>
              </a:rPr>
              <a:t>“</a:t>
            </a:r>
            <a:r>
              <a:rPr lang="en-US" sz="2400" b="1" dirty="0">
                <a:solidFill>
                  <a:srgbClr val="0070C0"/>
                </a:solidFill>
                <a:latin typeface="Corbel" panose="020B0503020204020204" pitchFamily="34" charset="0"/>
                <a:cs typeface="Helvetica" panose="020B0604020202020204" pitchFamily="34" charset="0"/>
              </a:rPr>
              <a:t>height</a:t>
            </a:r>
            <a:r>
              <a:rPr lang="en-US" sz="2400" dirty="0">
                <a:solidFill>
                  <a:srgbClr val="0070C0"/>
                </a:solidFill>
                <a:latin typeface="Corbel" panose="020B0503020204020204" pitchFamily="34" charset="0"/>
                <a:cs typeface="Helvetica" panose="020B0604020202020204" pitchFamily="34" charset="0"/>
              </a:rPr>
              <a:t>”</a:t>
            </a:r>
            <a:r>
              <a:rPr lang="en-US" sz="2400" dirty="0">
                <a:latin typeface="Corbel" panose="020B0503020204020204" pitchFamily="34" charset="0"/>
                <a:cs typeface="Helvetica" panose="020B0604020202020204" pitchFamily="34" charset="0"/>
              </a:rPr>
              <a:t>: 68, </a:t>
            </a:r>
            <a:r>
              <a:rPr lang="en-US" sz="2400" dirty="0">
                <a:solidFill>
                  <a:srgbClr val="0070C0"/>
                </a:solidFill>
                <a:latin typeface="Corbel" panose="020B0503020204020204" pitchFamily="34" charset="0"/>
                <a:cs typeface="Helvetica" panose="020B0604020202020204" pitchFamily="34" charset="0"/>
              </a:rPr>
              <a:t>“</a:t>
            </a:r>
            <a:r>
              <a:rPr lang="en-US" sz="2400" b="1" dirty="0">
                <a:solidFill>
                  <a:srgbClr val="0070C0"/>
                </a:solidFill>
                <a:latin typeface="Corbel" panose="020B0503020204020204" pitchFamily="34" charset="0"/>
                <a:cs typeface="Helvetica" panose="020B0604020202020204" pitchFamily="34" charset="0"/>
              </a:rPr>
              <a:t>orientation</a:t>
            </a:r>
            <a:r>
              <a:rPr lang="en-US" sz="2400" dirty="0">
                <a:solidFill>
                  <a:srgbClr val="0070C0"/>
                </a:solidFill>
                <a:latin typeface="Corbel" panose="020B0503020204020204" pitchFamily="34" charset="0"/>
                <a:cs typeface="Helvetica" panose="020B0604020202020204" pitchFamily="34" charset="0"/>
              </a:rPr>
              <a:t>”</a:t>
            </a:r>
            <a:r>
              <a:rPr lang="en-US" sz="2400" dirty="0">
                <a:latin typeface="Corbel" panose="020B0503020204020204" pitchFamily="34" charset="0"/>
                <a:cs typeface="Helvetica" panose="020B0604020202020204" pitchFamily="34" charset="0"/>
              </a:rPr>
              <a:t>: 23},</a:t>
            </a:r>
          </a:p>
          <a:p>
            <a:r>
              <a:rPr lang="en-US" sz="2400" dirty="0">
                <a:latin typeface="Corbel" panose="020B0503020204020204" pitchFamily="34" charset="0"/>
                <a:cs typeface="Helvetica" panose="020B0604020202020204" pitchFamily="34" charset="0"/>
              </a:rPr>
              <a:t>            </a:t>
            </a:r>
            <a:r>
              <a:rPr lang="en-US" sz="2400" dirty="0">
                <a:solidFill>
                  <a:srgbClr val="0070C0"/>
                </a:solidFill>
                <a:latin typeface="Corbel" panose="020B0503020204020204" pitchFamily="34" charset="0"/>
                <a:cs typeface="Helvetica" panose="020B0604020202020204" pitchFamily="34" charset="0"/>
              </a:rPr>
              <a:t>“</a:t>
            </a:r>
            <a:r>
              <a:rPr lang="en-US" sz="2400" b="1" dirty="0">
                <a:solidFill>
                  <a:srgbClr val="0070C0"/>
                </a:solidFill>
                <a:latin typeface="Corbel" panose="020B0503020204020204" pitchFamily="34" charset="0"/>
                <a:cs typeface="Helvetica" panose="020B0604020202020204" pitchFamily="34" charset="0"/>
              </a:rPr>
              <a:t>activity</a:t>
            </a:r>
            <a:r>
              <a:rPr lang="en-US" sz="2400" dirty="0">
                <a:solidFill>
                  <a:srgbClr val="0070C0"/>
                </a:solidFill>
                <a:latin typeface="Corbel" panose="020B0503020204020204" pitchFamily="34" charset="0"/>
                <a:cs typeface="Helvetica" panose="020B0604020202020204" pitchFamily="34" charset="0"/>
              </a:rPr>
              <a:t>”</a:t>
            </a:r>
            <a:r>
              <a:rPr lang="en-US" sz="2400" dirty="0">
                <a:latin typeface="Corbel" panose="020B0503020204020204" pitchFamily="34" charset="0"/>
                <a:cs typeface="Helvetica" panose="020B0604020202020204" pitchFamily="34" charset="0"/>
              </a:rPr>
              <a:t>: “tablet”</a:t>
            </a:r>
          </a:p>
          <a:p>
            <a:r>
              <a:rPr lang="en-US" sz="2400" dirty="0">
                <a:latin typeface="Corbel" panose="020B0503020204020204" pitchFamily="34" charset="0"/>
                <a:cs typeface="Helvetica" panose="020B0604020202020204" pitchFamily="34" charset="0"/>
              </a:rPr>
              <a:t>        } …</a:t>
            </a:r>
          </a:p>
          <a:p>
            <a:r>
              <a:rPr lang="en-US" sz="2400" dirty="0">
                <a:latin typeface="Corbel" panose="020B0503020204020204" pitchFamily="34" charset="0"/>
                <a:cs typeface="Helvetica" panose="020B0604020202020204" pitchFamily="34" charset="0"/>
              </a:rPr>
              <a:t>    ]</a:t>
            </a:r>
          </a:p>
          <a:p>
            <a:r>
              <a:rPr lang="en-US" sz="2400" dirty="0">
                <a:latin typeface="Corbel" panose="020B0503020204020204" pitchFamily="34" charset="0"/>
                <a:cs typeface="Helvetica" panose="020B0604020202020204" pitchFamily="34" charset="0"/>
              </a:rPr>
              <a:t>}</a:t>
            </a:r>
          </a:p>
        </p:txBody>
      </p:sp>
      <p:sp>
        <p:nvSpPr>
          <p:cNvPr id="5" name="TextBox 4"/>
          <p:cNvSpPr txBox="1"/>
          <p:nvPr/>
        </p:nvSpPr>
        <p:spPr>
          <a:xfrm>
            <a:off x="333829" y="0"/>
            <a:ext cx="8810171" cy="1261884"/>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EagleSense Tracking Data</a:t>
            </a:r>
          </a:p>
        </p:txBody>
      </p:sp>
      <p:sp>
        <p:nvSpPr>
          <p:cNvPr id="2" name="Slide Number Placeholder 1"/>
          <p:cNvSpPr>
            <a:spLocks noGrp="1"/>
          </p:cNvSpPr>
          <p:nvPr>
            <p:ph type="sldNum" sz="quarter" idx="12"/>
          </p:nvPr>
        </p:nvSpPr>
        <p:spPr/>
        <p:txBody>
          <a:bodyPr/>
          <a:lstStyle/>
          <a:p>
            <a:fld id="{D4F82252-1217-48D5-93A5-0DC98478EA98}" type="slidenum">
              <a:rPr lang="en-US" smtClean="0"/>
              <a:t>59</a:t>
            </a:fld>
            <a:endParaRPr lang="en-US"/>
          </a:p>
        </p:txBody>
      </p:sp>
    </p:spTree>
    <p:extLst>
      <p:ext uri="{BB962C8B-B14F-4D97-AF65-F5344CB8AC3E}">
        <p14:creationId xmlns:p14="http://schemas.microsoft.com/office/powerpoint/2010/main" val="1705816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8739" y="5143496"/>
            <a:ext cx="3155262" cy="171450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642" y="3632194"/>
            <a:ext cx="2726357" cy="151130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632198"/>
            <a:ext cx="2757934" cy="151130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75300"/>
            <a:ext cx="2914090" cy="1556899"/>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1416" y="0"/>
            <a:ext cx="3682583" cy="2075302"/>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2723" y="2075300"/>
            <a:ext cx="2663235" cy="1556900"/>
          </a:xfrm>
          <a:prstGeom prst="rect">
            <a:avLst/>
          </a:prstGeom>
        </p:spPr>
      </p:pic>
      <p:pic>
        <p:nvPicPr>
          <p:cNvPr id="2" name="Afbeelding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955" y="1"/>
            <a:ext cx="2767068" cy="2075301"/>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2113" y="0"/>
            <a:ext cx="3715657" cy="2075301"/>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b="17155"/>
          <a:stretch/>
        </p:blipFill>
        <p:spPr>
          <a:xfrm>
            <a:off x="0" y="5143499"/>
            <a:ext cx="6482723" cy="1714502"/>
          </a:xfrm>
          <a:prstGeom prst="rect">
            <a:avLst/>
          </a:prstGeom>
        </p:spPr>
      </p:pic>
      <p:pic>
        <p:nvPicPr>
          <p:cNvPr id="11" name="Picture 10"/>
          <p:cNvPicPr>
            <a:picLocks noChangeAspect="1"/>
          </p:cNvPicPr>
          <p:nvPr/>
        </p:nvPicPr>
        <p:blipFill rotWithShape="1">
          <a:blip r:embed="rId12">
            <a:extLst>
              <a:ext uri="{28A0092B-C50C-407E-A947-70E740481C1C}">
                <a14:useLocalDpi xmlns:a14="http://schemas.microsoft.com/office/drawing/2010/main" val="0"/>
              </a:ext>
            </a:extLst>
          </a:blip>
          <a:srcRect b="22700"/>
          <a:stretch/>
        </p:blipFill>
        <p:spPr>
          <a:xfrm>
            <a:off x="2751247" y="2075301"/>
            <a:ext cx="3719544" cy="1556900"/>
          </a:xfrm>
          <a:prstGeom prst="rect">
            <a:avLst/>
          </a:prstGeom>
        </p:spPr>
      </p:pic>
      <p:pic>
        <p:nvPicPr>
          <p:cNvPr id="14" name="Picture 13"/>
          <p:cNvPicPr>
            <a:picLocks noChangeAspect="1"/>
          </p:cNvPicPr>
          <p:nvPr/>
        </p:nvPicPr>
        <p:blipFill rotWithShape="1">
          <a:blip r:embed="rId13">
            <a:extLst>
              <a:ext uri="{28A0092B-C50C-407E-A947-70E740481C1C}">
                <a14:useLocalDpi xmlns:a14="http://schemas.microsoft.com/office/drawing/2010/main" val="0"/>
              </a:ext>
            </a:extLst>
          </a:blip>
          <a:srcRect t="26495"/>
          <a:stretch/>
        </p:blipFill>
        <p:spPr>
          <a:xfrm>
            <a:off x="2751247" y="3632198"/>
            <a:ext cx="3716523" cy="1511302"/>
          </a:xfrm>
          <a:prstGeom prst="rect">
            <a:avLst/>
          </a:prstGeom>
        </p:spPr>
      </p:pic>
      <p:sp>
        <p:nvSpPr>
          <p:cNvPr id="17" name="Titel 1"/>
          <p:cNvSpPr txBox="1">
            <a:spLocks/>
          </p:cNvSpPr>
          <p:nvPr/>
        </p:nvSpPr>
        <p:spPr>
          <a:xfrm>
            <a:off x="-14955" y="3159127"/>
            <a:ext cx="9158954" cy="900544"/>
          </a:xfrm>
          <a:prstGeom prst="rect">
            <a:avLst/>
          </a:prstGeom>
          <a:solidFill>
            <a:srgbClr val="000000">
              <a:alpha val="8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lumMod val="95000"/>
                  </a:schemeClr>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cs typeface="Arial" panose="020B0604020202020204" pitchFamily="34" charset="0"/>
              </a:rPr>
              <a:t>cross-device interaction techniques</a:t>
            </a:r>
            <a:endParaRPr lang="en-US" sz="4000" b="1" dirty="0">
              <a:solidFill>
                <a:srgbClr val="0070C0"/>
              </a:solidFill>
              <a:effectLst>
                <a:outerShdw blurRad="38100" dist="38100" dir="2700000" algn="tl">
                  <a:srgbClr val="000000">
                    <a:alpha val="43137"/>
                  </a:srgbClr>
                </a:outerShdw>
              </a:effectLst>
              <a:latin typeface="Champagne &amp; Limousines" panose="020B0502020202020204" pitchFamily="34" charset="0"/>
              <a:ea typeface="Champagne &amp; Limousines" panose="020B0502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D4F82252-1217-48D5-93A5-0DC98478EA98}" type="slidenum">
              <a:rPr lang="en-US" smtClean="0"/>
              <a:t>6</a:t>
            </a:fld>
            <a:endParaRPr lang="en-US"/>
          </a:p>
        </p:txBody>
      </p:sp>
    </p:spTree>
    <p:extLst>
      <p:ext uri="{BB962C8B-B14F-4D97-AF65-F5344CB8AC3E}">
        <p14:creationId xmlns:p14="http://schemas.microsoft.com/office/powerpoint/2010/main" val="41203108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3829" y="0"/>
            <a:ext cx="8810171" cy="1769715"/>
          </a:xfrm>
          <a:prstGeom prst="rect">
            <a:avLst/>
          </a:prstGeom>
          <a:noFill/>
        </p:spPr>
        <p:txBody>
          <a:bodyPr wrap="square" rtlCol="0">
            <a:spAutoFit/>
          </a:bodyPr>
          <a:lstStyle/>
          <a:p>
            <a:endParaRPr lang="en-US" sz="45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Applications</a:t>
            </a:r>
          </a:p>
          <a:p>
            <a:r>
              <a:rPr lang="en-US" sz="2800" dirty="0">
                <a:solidFill>
                  <a:srgbClr val="0070C0"/>
                </a:solidFill>
                <a:latin typeface="Corbel" panose="020B0503020204020204" pitchFamily="34" charset="0"/>
              </a:rPr>
              <a:t>Tracking Visualization</a:t>
            </a:r>
          </a:p>
        </p:txBody>
      </p:sp>
      <p:sp>
        <p:nvSpPr>
          <p:cNvPr id="3" name="Slide Number Placeholder 2"/>
          <p:cNvSpPr>
            <a:spLocks noGrp="1"/>
          </p:cNvSpPr>
          <p:nvPr>
            <p:ph type="sldNum" sz="quarter" idx="12"/>
          </p:nvPr>
        </p:nvSpPr>
        <p:spPr/>
        <p:txBody>
          <a:bodyPr/>
          <a:lstStyle/>
          <a:p>
            <a:fld id="{D4F82252-1217-48D5-93A5-0DC98478EA98}" type="slidenum">
              <a:rPr lang="en-US" smtClean="0"/>
              <a:t>60</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49025"/>
            <a:ext cx="9144000" cy="3828016"/>
          </a:xfrm>
          <a:prstGeom prst="rect">
            <a:avLst/>
          </a:prstGeom>
        </p:spPr>
      </p:pic>
    </p:spTree>
    <p:extLst>
      <p:ext uri="{BB962C8B-B14F-4D97-AF65-F5344CB8AC3E}">
        <p14:creationId xmlns:p14="http://schemas.microsoft.com/office/powerpoint/2010/main" val="34629414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F82252-1217-48D5-93A5-0DC98478EA98}" type="slidenum">
              <a:rPr lang="en-US" smtClean="0"/>
              <a:t>61</a:t>
            </a:fld>
            <a:endParaRPr lang="en-US"/>
          </a:p>
        </p:txBody>
      </p:sp>
      <p:pic>
        <p:nvPicPr>
          <p:cNvPr id="4" name="heatmap-present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41400"/>
            <a:ext cx="9144000" cy="4773613"/>
          </a:xfrm>
          <a:prstGeom prst="rect">
            <a:avLst/>
          </a:prstGeom>
        </p:spPr>
      </p:pic>
    </p:spTree>
    <p:extLst>
      <p:ext uri="{BB962C8B-B14F-4D97-AF65-F5344CB8AC3E}">
        <p14:creationId xmlns:p14="http://schemas.microsoft.com/office/powerpoint/2010/main" val="257217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3829" y="0"/>
            <a:ext cx="8810171" cy="1769715"/>
          </a:xfrm>
          <a:prstGeom prst="rect">
            <a:avLst/>
          </a:prstGeom>
          <a:noFill/>
        </p:spPr>
        <p:txBody>
          <a:bodyPr wrap="square" rtlCol="0">
            <a:spAutoFit/>
          </a:bodyPr>
          <a:lstStyle/>
          <a:p>
            <a:endParaRPr lang="en-US" sz="45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Applications</a:t>
            </a:r>
          </a:p>
          <a:p>
            <a:r>
              <a:rPr lang="en-US" sz="2800" dirty="0">
                <a:solidFill>
                  <a:srgbClr val="0070C0"/>
                </a:solidFill>
                <a:latin typeface="Corbel" panose="020B0503020204020204" pitchFamily="34" charset="0"/>
              </a:rPr>
              <a:t>Opt-in and Opt-out of Interaction</a:t>
            </a:r>
          </a:p>
        </p:txBody>
      </p:sp>
      <p:sp>
        <p:nvSpPr>
          <p:cNvPr id="2" name="Slide Number Placeholder 1"/>
          <p:cNvSpPr>
            <a:spLocks noGrp="1"/>
          </p:cNvSpPr>
          <p:nvPr>
            <p:ph type="sldNum" sz="quarter" idx="12"/>
          </p:nvPr>
        </p:nvSpPr>
        <p:spPr/>
        <p:txBody>
          <a:bodyPr/>
          <a:lstStyle/>
          <a:p>
            <a:fld id="{D4F82252-1217-48D5-93A5-0DC98478EA98}" type="slidenum">
              <a:rPr lang="en-US" smtClean="0"/>
              <a:t>62</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7845"/>
            <a:ext cx="9144000" cy="4150375"/>
          </a:xfrm>
          <a:prstGeom prst="rect">
            <a:avLst/>
          </a:prstGeom>
        </p:spPr>
      </p:pic>
    </p:spTree>
    <p:extLst>
      <p:ext uri="{BB962C8B-B14F-4D97-AF65-F5344CB8AC3E}">
        <p14:creationId xmlns:p14="http://schemas.microsoft.com/office/powerpoint/2010/main" val="24183258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opt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42392"/>
            <a:ext cx="9144000" cy="4773215"/>
          </a:xfrm>
          <a:prstGeom prst="rect">
            <a:avLst/>
          </a:prstGeom>
        </p:spPr>
      </p:pic>
      <p:sp>
        <p:nvSpPr>
          <p:cNvPr id="2" name="Slide Number Placeholder 1"/>
          <p:cNvSpPr>
            <a:spLocks noGrp="1"/>
          </p:cNvSpPr>
          <p:nvPr>
            <p:ph type="sldNum" sz="quarter" idx="12"/>
          </p:nvPr>
        </p:nvSpPr>
        <p:spPr/>
        <p:txBody>
          <a:bodyPr/>
          <a:lstStyle/>
          <a:p>
            <a:fld id="{D4F82252-1217-48D5-93A5-0DC98478EA98}" type="slidenum">
              <a:rPr lang="en-US" smtClean="0"/>
              <a:t>63</a:t>
            </a:fld>
            <a:endParaRPr lang="en-US"/>
          </a:p>
        </p:txBody>
      </p:sp>
    </p:spTree>
    <p:extLst>
      <p:ext uri="{BB962C8B-B14F-4D97-AF65-F5344CB8AC3E}">
        <p14:creationId xmlns:p14="http://schemas.microsoft.com/office/powerpoint/2010/main" val="4246817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opt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42392"/>
            <a:ext cx="9144000" cy="4773215"/>
          </a:xfrm>
          <a:prstGeom prst="rect">
            <a:avLst/>
          </a:prstGeom>
        </p:spPr>
      </p:pic>
      <p:sp>
        <p:nvSpPr>
          <p:cNvPr id="2" name="Slide Number Placeholder 1"/>
          <p:cNvSpPr>
            <a:spLocks noGrp="1"/>
          </p:cNvSpPr>
          <p:nvPr>
            <p:ph type="sldNum" sz="quarter" idx="12"/>
          </p:nvPr>
        </p:nvSpPr>
        <p:spPr/>
        <p:txBody>
          <a:bodyPr/>
          <a:lstStyle/>
          <a:p>
            <a:fld id="{D4F82252-1217-48D5-93A5-0DC98478EA98}" type="slidenum">
              <a:rPr lang="en-US" smtClean="0"/>
              <a:t>64</a:t>
            </a:fld>
            <a:endParaRPr lang="en-US"/>
          </a:p>
        </p:txBody>
      </p:sp>
    </p:spTree>
    <p:extLst>
      <p:ext uri="{BB962C8B-B14F-4D97-AF65-F5344CB8AC3E}">
        <p14:creationId xmlns:p14="http://schemas.microsoft.com/office/powerpoint/2010/main" val="328679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9655" y="1823958"/>
            <a:ext cx="8344345" cy="3970318"/>
          </a:xfrm>
          <a:prstGeom prst="rect">
            <a:avLst/>
          </a:prstGeom>
          <a:noFill/>
        </p:spPr>
        <p:txBody>
          <a:bodyPr wrap="square" rtlCol="0">
            <a:spAutoFit/>
          </a:bodyPr>
          <a:lstStyle/>
          <a:p>
            <a:pPr marL="571500" indent="-571500">
              <a:buFont typeface="Arial" panose="020B0604020202020204" pitchFamily="34" charset="0"/>
              <a:buChar char="•"/>
            </a:pPr>
            <a:r>
              <a:rPr lang="en-US" sz="3600" dirty="0">
                <a:solidFill>
                  <a:schemeClr val="bg1">
                    <a:lumMod val="85000"/>
                  </a:schemeClr>
                </a:solidFill>
                <a:latin typeface="Corbel" panose="020B0503020204020204" pitchFamily="34" charset="0"/>
                <a:cs typeface="Helvetica" panose="020B0604020202020204" pitchFamily="34" charset="0"/>
              </a:rPr>
              <a:t>Dataset and algorithms</a:t>
            </a:r>
          </a:p>
          <a:p>
            <a:pPr marL="571500" indent="-571500">
              <a:buFont typeface="Arial" panose="020B0604020202020204" pitchFamily="34" charset="0"/>
              <a:buChar char="•"/>
            </a:pPr>
            <a:endParaRPr lang="en-US" sz="3600" dirty="0">
              <a:solidFill>
                <a:schemeClr val="bg1">
                  <a:lumMod val="85000"/>
                </a:schemeClr>
              </a:solidFill>
              <a:latin typeface="Corbel" panose="020B0503020204020204" pitchFamily="34" charset="0"/>
              <a:cs typeface="Helvetica" panose="020B0604020202020204" pitchFamily="34" charset="0"/>
            </a:endParaRPr>
          </a:p>
          <a:p>
            <a:pPr marL="571500" indent="-571500">
              <a:buFont typeface="Arial" panose="020B0604020202020204" pitchFamily="34" charset="0"/>
              <a:buChar char="•"/>
            </a:pPr>
            <a:r>
              <a:rPr lang="en-US" sz="3600" dirty="0">
                <a:solidFill>
                  <a:schemeClr val="bg1">
                    <a:lumMod val="85000"/>
                  </a:schemeClr>
                </a:solidFill>
                <a:latin typeface="Corbel" panose="020B0503020204020204" pitchFamily="34" charset="0"/>
                <a:cs typeface="Helvetica" panose="020B0604020202020204" pitchFamily="34" charset="0"/>
              </a:rPr>
              <a:t>Tracking and recognition</a:t>
            </a:r>
          </a:p>
          <a:p>
            <a:pPr marL="571500" indent="-571500">
              <a:buFont typeface="Arial" panose="020B0604020202020204" pitchFamily="34" charset="0"/>
              <a:buChar char="•"/>
            </a:pPr>
            <a:endParaRPr lang="en-US" sz="3600" dirty="0">
              <a:solidFill>
                <a:schemeClr val="bg1">
                  <a:lumMod val="85000"/>
                </a:schemeClr>
              </a:solidFill>
              <a:latin typeface="Corbel" panose="020B0503020204020204" pitchFamily="34" charset="0"/>
              <a:cs typeface="Helvetica" panose="020B0604020202020204" pitchFamily="34" charset="0"/>
            </a:endParaRPr>
          </a:p>
          <a:p>
            <a:pPr marL="571500" indent="-571500">
              <a:buFont typeface="Arial" panose="020B0604020202020204" pitchFamily="34" charset="0"/>
              <a:buChar char="•"/>
            </a:pPr>
            <a:r>
              <a:rPr lang="en-US" sz="3600" dirty="0">
                <a:solidFill>
                  <a:schemeClr val="bg1">
                    <a:lumMod val="85000"/>
                  </a:schemeClr>
                </a:solidFill>
                <a:latin typeface="Corbel" panose="020B0503020204020204" pitchFamily="34" charset="0"/>
                <a:cs typeface="Helvetica" panose="020B0604020202020204" pitchFamily="34" charset="0"/>
              </a:rPr>
              <a:t>Evaluation and generalizability</a:t>
            </a:r>
          </a:p>
          <a:p>
            <a:pPr marL="571500" indent="-571500">
              <a:buFont typeface="Arial" panose="020B0604020202020204" pitchFamily="34" charset="0"/>
              <a:buChar char="•"/>
            </a:pPr>
            <a:endParaRPr lang="en-US" sz="3600" dirty="0">
              <a:solidFill>
                <a:schemeClr val="bg1">
                  <a:lumMod val="85000"/>
                </a:schemeClr>
              </a:solidFill>
              <a:latin typeface="Corbel" panose="020B0503020204020204" pitchFamily="34" charset="0"/>
              <a:cs typeface="Helvetica" panose="020B0604020202020204" pitchFamily="34" charset="0"/>
            </a:endParaRPr>
          </a:p>
          <a:p>
            <a:pPr marL="571500" indent="-571500">
              <a:buFont typeface="Arial" panose="020B0604020202020204" pitchFamily="34" charset="0"/>
              <a:buChar char="•"/>
            </a:pPr>
            <a:r>
              <a:rPr lang="en-US" sz="3600" dirty="0">
                <a:solidFill>
                  <a:schemeClr val="bg1">
                    <a:lumMod val="85000"/>
                  </a:schemeClr>
                </a:solidFill>
                <a:latin typeface="Corbel" panose="020B0503020204020204" pitchFamily="34" charset="0"/>
                <a:cs typeface="Helvetica" panose="020B0604020202020204" pitchFamily="34" charset="0"/>
              </a:rPr>
              <a:t>Future research directions</a:t>
            </a:r>
          </a:p>
        </p:txBody>
      </p:sp>
      <p:sp>
        <p:nvSpPr>
          <p:cNvPr id="5" name="TextBox 4"/>
          <p:cNvSpPr txBox="1"/>
          <p:nvPr/>
        </p:nvSpPr>
        <p:spPr>
          <a:xfrm>
            <a:off x="333829" y="0"/>
            <a:ext cx="8810171" cy="1261884"/>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Discussion</a:t>
            </a:r>
          </a:p>
        </p:txBody>
      </p:sp>
      <p:sp>
        <p:nvSpPr>
          <p:cNvPr id="2" name="Slide Number Placeholder 1"/>
          <p:cNvSpPr>
            <a:spLocks noGrp="1"/>
          </p:cNvSpPr>
          <p:nvPr>
            <p:ph type="sldNum" sz="quarter" idx="12"/>
          </p:nvPr>
        </p:nvSpPr>
        <p:spPr/>
        <p:txBody>
          <a:bodyPr/>
          <a:lstStyle/>
          <a:p>
            <a:fld id="{D4F82252-1217-48D5-93A5-0DC98478EA98}" type="slidenum">
              <a:rPr lang="en-US" smtClean="0"/>
              <a:t>65</a:t>
            </a:fld>
            <a:endParaRPr lang="en-US"/>
          </a:p>
        </p:txBody>
      </p:sp>
    </p:spTree>
    <p:extLst>
      <p:ext uri="{BB962C8B-B14F-4D97-AF65-F5344CB8AC3E}">
        <p14:creationId xmlns:p14="http://schemas.microsoft.com/office/powerpoint/2010/main" val="4370148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F82252-1217-48D5-93A5-0DC98478EA98}" type="slidenum">
              <a:rPr lang="en-US" smtClean="0"/>
              <a:t>66</a:t>
            </a:fld>
            <a:endParaRPr lang="en-US"/>
          </a:p>
        </p:txBody>
      </p:sp>
      <p:sp>
        <p:nvSpPr>
          <p:cNvPr id="6" name="TextBox 5"/>
          <p:cNvSpPr txBox="1"/>
          <p:nvPr/>
        </p:nvSpPr>
        <p:spPr>
          <a:xfrm>
            <a:off x="333829" y="0"/>
            <a:ext cx="8810171" cy="1692771"/>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Discussion</a:t>
            </a:r>
          </a:p>
          <a:p>
            <a:r>
              <a:rPr lang="en-US" sz="2800" dirty="0">
                <a:solidFill>
                  <a:srgbClr val="0070C0"/>
                </a:solidFill>
                <a:latin typeface="Corbel" panose="020B0503020204020204" pitchFamily="34" charset="0"/>
              </a:rPr>
              <a:t>Dataset and Algorithms</a:t>
            </a:r>
          </a:p>
        </p:txBody>
      </p:sp>
      <p:sp>
        <p:nvSpPr>
          <p:cNvPr id="7" name="Titel 1"/>
          <p:cNvSpPr txBox="1">
            <a:spLocks/>
          </p:cNvSpPr>
          <p:nvPr/>
        </p:nvSpPr>
        <p:spPr>
          <a:xfrm>
            <a:off x="870858" y="2104570"/>
            <a:ext cx="8273142" cy="3918857"/>
          </a:xfrm>
          <a:prstGeom prst="rect">
            <a:avLst/>
          </a:prstGeom>
          <a:no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4000" dirty="0">
                <a:latin typeface="Corbel" panose="020B0503020204020204" pitchFamily="34" charset="0"/>
                <a:ea typeface="Champagne &amp; Limousines" panose="020B0502020202020204" pitchFamily="34" charset="0"/>
                <a:cs typeface="Helvetica" panose="020B0604020202020204" pitchFamily="34" charset="0"/>
              </a:rPr>
              <a:t>Need for open tracking datasets</a:t>
            </a:r>
          </a:p>
          <a:p>
            <a:pPr marL="571500" indent="-571500">
              <a:buFont typeface="Arial" panose="020B0604020202020204" pitchFamily="34" charset="0"/>
              <a:buChar char="•"/>
            </a:pPr>
            <a:endParaRPr lang="en-US" sz="4000" dirty="0">
              <a:latin typeface="Corbel" panose="020B0503020204020204" pitchFamily="34" charset="0"/>
              <a:ea typeface="Champagne &amp; Limousines" panose="020B0502020202020204" pitchFamily="34" charset="0"/>
              <a:cs typeface="Helvetica" panose="020B0604020202020204" pitchFamily="34" charset="0"/>
            </a:endParaRPr>
          </a:p>
          <a:p>
            <a:pPr marL="571500" indent="-571500">
              <a:buFont typeface="Arial" panose="020B0604020202020204" pitchFamily="34" charset="0"/>
              <a:buChar char="•"/>
            </a:pPr>
            <a:r>
              <a:rPr lang="en-US" sz="4000" dirty="0">
                <a:latin typeface="Corbel" panose="020B0503020204020204" pitchFamily="34" charset="0"/>
                <a:ea typeface="Champagne &amp; Limousines" panose="020B0502020202020204" pitchFamily="34" charset="0"/>
                <a:cs typeface="Helvetica" panose="020B0604020202020204" pitchFamily="34" charset="0"/>
              </a:rPr>
              <a:t>RGB datasets</a:t>
            </a:r>
          </a:p>
          <a:p>
            <a:pPr marL="571500" indent="-571500">
              <a:buFont typeface="Arial" panose="020B0604020202020204" pitchFamily="34" charset="0"/>
              <a:buChar char="•"/>
            </a:pPr>
            <a:endParaRPr lang="en-US" sz="4000" dirty="0">
              <a:latin typeface="Corbel" panose="020B0503020204020204" pitchFamily="34" charset="0"/>
              <a:ea typeface="Champagne &amp; Limousines" panose="020B0502020202020204" pitchFamily="34" charset="0"/>
              <a:cs typeface="Helvetica" panose="020B0604020202020204" pitchFamily="34" charset="0"/>
            </a:endParaRPr>
          </a:p>
          <a:p>
            <a:pPr marL="571500" indent="-571500">
              <a:buFont typeface="Arial" panose="020B0604020202020204" pitchFamily="34" charset="0"/>
              <a:buChar char="•"/>
            </a:pPr>
            <a:r>
              <a:rPr lang="en-US" sz="4000" dirty="0">
                <a:latin typeface="Corbel" panose="020B0503020204020204" pitchFamily="34" charset="0"/>
                <a:ea typeface="Champagne &amp; Limousines" panose="020B0502020202020204" pitchFamily="34" charset="0"/>
                <a:cs typeface="Helvetica" panose="020B0604020202020204" pitchFamily="34" charset="0"/>
              </a:rPr>
              <a:t>Deep neural networks</a:t>
            </a:r>
          </a:p>
        </p:txBody>
      </p:sp>
    </p:spTree>
    <p:extLst>
      <p:ext uri="{BB962C8B-B14F-4D97-AF65-F5344CB8AC3E}">
        <p14:creationId xmlns:p14="http://schemas.microsoft.com/office/powerpoint/2010/main" val="36877339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870858" y="2496792"/>
            <a:ext cx="8273142" cy="4224684"/>
          </a:xfrm>
          <a:prstGeom prst="rect">
            <a:avLst/>
          </a:prstGeom>
          <a:no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4000" dirty="0">
                <a:latin typeface="Corbel" panose="020B0503020204020204" pitchFamily="34" charset="0"/>
                <a:ea typeface="Champagne &amp; Limousines" panose="020B0502020202020204" pitchFamily="34" charset="0"/>
                <a:cs typeface="Helvetica" panose="020B0604020202020204" pitchFamily="34" charset="0"/>
              </a:rPr>
              <a:t>Device ecologies</a:t>
            </a:r>
          </a:p>
          <a:p>
            <a:endParaRPr lang="en-US" sz="4000" dirty="0">
              <a:latin typeface="Corbel" panose="020B0503020204020204" pitchFamily="34" charset="0"/>
              <a:ea typeface="Champagne &amp; Limousines" panose="020B0502020202020204" pitchFamily="34" charset="0"/>
              <a:cs typeface="Helvetica" panose="020B0604020202020204" pitchFamily="34" charset="0"/>
            </a:endParaRPr>
          </a:p>
          <a:p>
            <a:pPr marL="571500" indent="-571500">
              <a:buFont typeface="Arial" panose="020B0604020202020204" pitchFamily="34" charset="0"/>
              <a:buChar char="•"/>
            </a:pPr>
            <a:r>
              <a:rPr lang="en-US" sz="4000" dirty="0">
                <a:latin typeface="Corbel" panose="020B0503020204020204" pitchFamily="34" charset="0"/>
                <a:ea typeface="Champagne &amp; Limousines" panose="020B0502020202020204" pitchFamily="34" charset="0"/>
                <a:cs typeface="Helvetica" panose="020B0604020202020204" pitchFamily="34" charset="0"/>
              </a:rPr>
              <a:t>Small-group formations, activities, space models</a:t>
            </a:r>
          </a:p>
          <a:p>
            <a:pPr marL="571500" indent="-571500">
              <a:buFont typeface="Arial" panose="020B0604020202020204" pitchFamily="34" charset="0"/>
              <a:buChar char="•"/>
            </a:pPr>
            <a:endParaRPr lang="en-US" sz="4000" dirty="0">
              <a:latin typeface="Corbel" panose="020B0503020204020204" pitchFamily="34" charset="0"/>
              <a:ea typeface="Champagne &amp; Limousines" panose="020B0502020202020204" pitchFamily="34" charset="0"/>
              <a:cs typeface="Helvetica" panose="020B0604020202020204" pitchFamily="34" charset="0"/>
            </a:endParaRPr>
          </a:p>
          <a:p>
            <a:pPr marL="571500" indent="-571500">
              <a:buFont typeface="Arial" panose="020B0604020202020204" pitchFamily="34" charset="0"/>
              <a:buChar char="•"/>
            </a:pPr>
            <a:r>
              <a:rPr lang="en-US" sz="4000" dirty="0">
                <a:latin typeface="Corbel" panose="020B0503020204020204" pitchFamily="34" charset="0"/>
                <a:ea typeface="Champagne &amp; Limousines" panose="020B0502020202020204" pitchFamily="34" charset="0"/>
                <a:cs typeface="Helvetica" panose="020B0604020202020204" pitchFamily="34" charset="0"/>
              </a:rPr>
              <a:t>More precise cross-device interaction</a:t>
            </a:r>
            <a:br>
              <a:rPr lang="en-US" sz="4000" dirty="0">
                <a:latin typeface="Corbel" panose="020B0503020204020204" pitchFamily="34" charset="0"/>
                <a:ea typeface="Champagne &amp; Limousines" panose="020B0502020202020204" pitchFamily="34" charset="0"/>
                <a:cs typeface="Helvetica" panose="020B0604020202020204" pitchFamily="34" charset="0"/>
              </a:rPr>
            </a:br>
            <a:endParaRPr lang="en-US" sz="4000" dirty="0">
              <a:latin typeface="Corbel" panose="020B0503020204020204" pitchFamily="34" charset="0"/>
              <a:ea typeface="Champagne &amp; Limousines" panose="020B0502020202020204" pitchFamily="34" charset="0"/>
              <a:cs typeface="Helvetica" panose="020B0604020202020204" pitchFamily="34" charset="0"/>
            </a:endParaRPr>
          </a:p>
        </p:txBody>
      </p:sp>
      <p:sp>
        <p:nvSpPr>
          <p:cNvPr id="2" name="Slide Number Placeholder 1"/>
          <p:cNvSpPr>
            <a:spLocks noGrp="1"/>
          </p:cNvSpPr>
          <p:nvPr>
            <p:ph type="sldNum" sz="quarter" idx="12"/>
          </p:nvPr>
        </p:nvSpPr>
        <p:spPr/>
        <p:txBody>
          <a:bodyPr/>
          <a:lstStyle/>
          <a:p>
            <a:fld id="{D4F82252-1217-48D5-93A5-0DC98478EA98}" type="slidenum">
              <a:rPr lang="en-US" smtClean="0"/>
              <a:t>67</a:t>
            </a:fld>
            <a:endParaRPr lang="en-US"/>
          </a:p>
        </p:txBody>
      </p:sp>
      <p:sp>
        <p:nvSpPr>
          <p:cNvPr id="6" name="TextBox 5"/>
          <p:cNvSpPr txBox="1"/>
          <p:nvPr/>
        </p:nvSpPr>
        <p:spPr>
          <a:xfrm>
            <a:off x="333829" y="0"/>
            <a:ext cx="8810171" cy="1692771"/>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Discussion</a:t>
            </a:r>
          </a:p>
          <a:p>
            <a:r>
              <a:rPr lang="en-US" sz="2800" dirty="0">
                <a:solidFill>
                  <a:srgbClr val="0070C0"/>
                </a:solidFill>
                <a:latin typeface="Corbel" panose="020B0503020204020204" pitchFamily="34" charset="0"/>
              </a:rPr>
              <a:t>Tracking and Recognition</a:t>
            </a:r>
          </a:p>
        </p:txBody>
      </p:sp>
    </p:spTree>
    <p:extLst>
      <p:ext uri="{BB962C8B-B14F-4D97-AF65-F5344CB8AC3E}">
        <p14:creationId xmlns:p14="http://schemas.microsoft.com/office/powerpoint/2010/main" val="23286111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870858" y="2496792"/>
            <a:ext cx="8273142" cy="4224684"/>
          </a:xfrm>
          <a:prstGeom prst="rect">
            <a:avLst/>
          </a:prstGeom>
          <a:no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4000" dirty="0">
                <a:latin typeface="Corbel" panose="020B0503020204020204" pitchFamily="34" charset="0"/>
                <a:ea typeface="Champagne &amp; Limousines" panose="020B0502020202020204" pitchFamily="34" charset="0"/>
                <a:cs typeface="Helvetica" panose="020B0604020202020204" pitchFamily="34" charset="0"/>
              </a:rPr>
              <a:t>“In the wild” studies</a:t>
            </a:r>
          </a:p>
          <a:p>
            <a:endParaRPr lang="en-US" sz="4000" dirty="0">
              <a:latin typeface="Corbel" panose="020B0503020204020204" pitchFamily="34" charset="0"/>
              <a:ea typeface="Champagne &amp; Limousines" panose="020B0502020202020204" pitchFamily="34" charset="0"/>
              <a:cs typeface="Helvetica" panose="020B0604020202020204" pitchFamily="34" charset="0"/>
            </a:endParaRPr>
          </a:p>
          <a:p>
            <a:pPr marL="571500" indent="-571500">
              <a:buFont typeface="Arial" panose="020B0604020202020204" pitchFamily="34" charset="0"/>
              <a:buChar char="•"/>
            </a:pPr>
            <a:r>
              <a:rPr lang="en-US" sz="4000" dirty="0">
                <a:latin typeface="Corbel" panose="020B0503020204020204" pitchFamily="34" charset="0"/>
                <a:ea typeface="Champagne &amp; Limousines" panose="020B0502020202020204" pitchFamily="34" charset="0"/>
                <a:cs typeface="Helvetica" panose="020B0604020202020204" pitchFamily="34" charset="0"/>
              </a:rPr>
              <a:t>Evaluation with developers and researchers</a:t>
            </a:r>
          </a:p>
          <a:p>
            <a:pPr marL="571500" indent="-571500">
              <a:buFont typeface="Arial" panose="020B0604020202020204" pitchFamily="34" charset="0"/>
              <a:buChar char="•"/>
            </a:pPr>
            <a:endParaRPr lang="en-US" sz="4000" dirty="0">
              <a:latin typeface="Corbel" panose="020B0503020204020204" pitchFamily="34" charset="0"/>
              <a:ea typeface="Champagne &amp; Limousines" panose="020B0502020202020204" pitchFamily="34" charset="0"/>
              <a:cs typeface="Helvetica" panose="020B0604020202020204" pitchFamily="34" charset="0"/>
            </a:endParaRPr>
          </a:p>
          <a:p>
            <a:br>
              <a:rPr lang="en-US" sz="4000" dirty="0">
                <a:latin typeface="Corbel" panose="020B0503020204020204" pitchFamily="34" charset="0"/>
                <a:ea typeface="Champagne &amp; Limousines" panose="020B0502020202020204" pitchFamily="34" charset="0"/>
                <a:cs typeface="Helvetica" panose="020B0604020202020204" pitchFamily="34" charset="0"/>
              </a:rPr>
            </a:br>
            <a:endParaRPr lang="en-US" sz="4000" dirty="0">
              <a:latin typeface="Corbel" panose="020B0503020204020204" pitchFamily="34" charset="0"/>
              <a:ea typeface="Champagne &amp; Limousines" panose="020B0502020202020204" pitchFamily="34" charset="0"/>
              <a:cs typeface="Helvetica" panose="020B0604020202020204" pitchFamily="34" charset="0"/>
            </a:endParaRPr>
          </a:p>
        </p:txBody>
      </p:sp>
      <p:sp>
        <p:nvSpPr>
          <p:cNvPr id="2" name="Slide Number Placeholder 1"/>
          <p:cNvSpPr>
            <a:spLocks noGrp="1"/>
          </p:cNvSpPr>
          <p:nvPr>
            <p:ph type="sldNum" sz="quarter" idx="12"/>
          </p:nvPr>
        </p:nvSpPr>
        <p:spPr/>
        <p:txBody>
          <a:bodyPr/>
          <a:lstStyle/>
          <a:p>
            <a:fld id="{D4F82252-1217-48D5-93A5-0DC98478EA98}" type="slidenum">
              <a:rPr lang="en-US" smtClean="0"/>
              <a:t>68</a:t>
            </a:fld>
            <a:endParaRPr lang="en-US"/>
          </a:p>
        </p:txBody>
      </p:sp>
      <p:sp>
        <p:nvSpPr>
          <p:cNvPr id="6" name="TextBox 5"/>
          <p:cNvSpPr txBox="1"/>
          <p:nvPr/>
        </p:nvSpPr>
        <p:spPr>
          <a:xfrm>
            <a:off x="333829" y="0"/>
            <a:ext cx="8810171" cy="1692771"/>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Discussion</a:t>
            </a:r>
          </a:p>
          <a:p>
            <a:r>
              <a:rPr lang="en-US" sz="2800" dirty="0">
                <a:solidFill>
                  <a:srgbClr val="0070C0"/>
                </a:solidFill>
                <a:latin typeface="Corbel" panose="020B0503020204020204" pitchFamily="34" charset="0"/>
              </a:rPr>
              <a:t>Evaluation and Generalizability</a:t>
            </a:r>
          </a:p>
        </p:txBody>
      </p:sp>
    </p:spTree>
    <p:extLst>
      <p:ext uri="{BB962C8B-B14F-4D97-AF65-F5344CB8AC3E}">
        <p14:creationId xmlns:p14="http://schemas.microsoft.com/office/powerpoint/2010/main" val="40345699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870858" y="2496792"/>
            <a:ext cx="8273142" cy="4224684"/>
          </a:xfrm>
          <a:prstGeom prst="rect">
            <a:avLst/>
          </a:prstGeom>
          <a:no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4000" dirty="0">
                <a:latin typeface="Corbel" panose="020B0503020204020204" pitchFamily="34" charset="0"/>
                <a:ea typeface="Champagne &amp; Limousines" panose="020B0502020202020204" pitchFamily="34" charset="0"/>
                <a:cs typeface="Helvetica" panose="020B0604020202020204" pitchFamily="34" charset="0"/>
              </a:rPr>
              <a:t>Ad hoc device configurations</a:t>
            </a:r>
          </a:p>
          <a:p>
            <a:endParaRPr lang="en-US" sz="4000" dirty="0">
              <a:latin typeface="Corbel" panose="020B0503020204020204" pitchFamily="34" charset="0"/>
              <a:ea typeface="Champagne &amp; Limousines" panose="020B0502020202020204" pitchFamily="34" charset="0"/>
              <a:cs typeface="Helvetica" panose="020B0604020202020204" pitchFamily="34" charset="0"/>
            </a:endParaRPr>
          </a:p>
          <a:p>
            <a:pPr marL="571500" indent="-571500">
              <a:buFont typeface="Arial" panose="020B0604020202020204" pitchFamily="34" charset="0"/>
              <a:buChar char="•"/>
            </a:pPr>
            <a:r>
              <a:rPr lang="en-US" sz="4000" dirty="0">
                <a:latin typeface="Corbel" panose="020B0503020204020204" pitchFamily="34" charset="0"/>
                <a:ea typeface="Champagne &amp; Limousines" panose="020B0502020202020204" pitchFamily="34" charset="0"/>
                <a:cs typeface="Helvetica" panose="020B0604020202020204" pitchFamily="34" charset="0"/>
              </a:rPr>
              <a:t>User-defined interactions</a:t>
            </a:r>
          </a:p>
          <a:p>
            <a:pPr marL="571500" indent="-571500">
              <a:buFont typeface="Arial" panose="020B0604020202020204" pitchFamily="34" charset="0"/>
              <a:buChar char="•"/>
            </a:pPr>
            <a:endParaRPr lang="en-US" sz="4000" dirty="0">
              <a:latin typeface="Corbel" panose="020B0503020204020204" pitchFamily="34" charset="0"/>
              <a:ea typeface="Champagne &amp; Limousines" panose="020B0502020202020204" pitchFamily="34" charset="0"/>
              <a:cs typeface="Helvetica" panose="020B0604020202020204" pitchFamily="34" charset="0"/>
            </a:endParaRPr>
          </a:p>
          <a:p>
            <a:br>
              <a:rPr lang="en-US" sz="4000" dirty="0">
                <a:latin typeface="Corbel" panose="020B0503020204020204" pitchFamily="34" charset="0"/>
                <a:ea typeface="Champagne &amp; Limousines" panose="020B0502020202020204" pitchFamily="34" charset="0"/>
                <a:cs typeface="Helvetica" panose="020B0604020202020204" pitchFamily="34" charset="0"/>
              </a:rPr>
            </a:br>
            <a:endParaRPr lang="en-US" sz="4000" dirty="0">
              <a:latin typeface="Corbel" panose="020B0503020204020204" pitchFamily="34" charset="0"/>
              <a:ea typeface="Champagne &amp; Limousines" panose="020B0502020202020204" pitchFamily="34" charset="0"/>
              <a:cs typeface="Helvetica" panose="020B0604020202020204" pitchFamily="34" charset="0"/>
            </a:endParaRPr>
          </a:p>
        </p:txBody>
      </p:sp>
      <p:sp>
        <p:nvSpPr>
          <p:cNvPr id="2" name="Slide Number Placeholder 1"/>
          <p:cNvSpPr>
            <a:spLocks noGrp="1"/>
          </p:cNvSpPr>
          <p:nvPr>
            <p:ph type="sldNum" sz="quarter" idx="12"/>
          </p:nvPr>
        </p:nvSpPr>
        <p:spPr/>
        <p:txBody>
          <a:bodyPr/>
          <a:lstStyle/>
          <a:p>
            <a:fld id="{D4F82252-1217-48D5-93A5-0DC98478EA98}" type="slidenum">
              <a:rPr lang="en-US" smtClean="0"/>
              <a:t>69</a:t>
            </a:fld>
            <a:endParaRPr lang="en-US"/>
          </a:p>
        </p:txBody>
      </p:sp>
      <p:sp>
        <p:nvSpPr>
          <p:cNvPr id="6" name="TextBox 5"/>
          <p:cNvSpPr txBox="1"/>
          <p:nvPr/>
        </p:nvSpPr>
        <p:spPr>
          <a:xfrm>
            <a:off x="333829" y="0"/>
            <a:ext cx="8810171" cy="1692771"/>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Discussion</a:t>
            </a:r>
          </a:p>
          <a:p>
            <a:r>
              <a:rPr lang="en-US" sz="2800" dirty="0">
                <a:solidFill>
                  <a:srgbClr val="0070C0"/>
                </a:solidFill>
                <a:latin typeface="Corbel" panose="020B0503020204020204" pitchFamily="34" charset="0"/>
              </a:rPr>
              <a:t>Future Research Directions</a:t>
            </a:r>
          </a:p>
        </p:txBody>
      </p:sp>
    </p:spTree>
    <p:extLst>
      <p:ext uri="{BB962C8B-B14F-4D97-AF65-F5344CB8AC3E}">
        <p14:creationId xmlns:p14="http://schemas.microsoft.com/office/powerpoint/2010/main" val="2662023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33829" y="0"/>
            <a:ext cx="8810171" cy="1261884"/>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Towards </a:t>
            </a:r>
            <a:r>
              <a:rPr lang="en-US" sz="3600" b="1" i="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Ad Hoc</a:t>
            </a:r>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 Cross-Device Interaction</a:t>
            </a:r>
            <a:endParaRPr lang="en-US" sz="3600" dirty="0">
              <a:latin typeface="Corbel" panose="020B0503020204020204" pitchFamily="34" charset="0"/>
            </a:endParaRPr>
          </a:p>
        </p:txBody>
      </p:sp>
      <p:sp>
        <p:nvSpPr>
          <p:cNvPr id="3" name="Slide Number Placeholder 2"/>
          <p:cNvSpPr>
            <a:spLocks noGrp="1"/>
          </p:cNvSpPr>
          <p:nvPr>
            <p:ph type="sldNum" sz="quarter" idx="12"/>
          </p:nvPr>
        </p:nvSpPr>
        <p:spPr/>
        <p:txBody>
          <a:bodyPr/>
          <a:lstStyle/>
          <a:p>
            <a:fld id="{D4F82252-1217-48D5-93A5-0DC98478EA98}" type="slidenum">
              <a:rPr lang="en-US" smtClean="0"/>
              <a:t>7</a:t>
            </a:fld>
            <a:endParaRPr lang="en-US"/>
          </a:p>
        </p:txBody>
      </p:sp>
      <p:sp>
        <p:nvSpPr>
          <p:cNvPr id="12" name="TextBox 11"/>
          <p:cNvSpPr txBox="1"/>
          <p:nvPr/>
        </p:nvSpPr>
        <p:spPr>
          <a:xfrm>
            <a:off x="483700" y="3147398"/>
            <a:ext cx="3201162" cy="1323439"/>
          </a:xfrm>
          <a:prstGeom prst="rect">
            <a:avLst/>
          </a:prstGeom>
          <a:noFill/>
        </p:spPr>
        <p:txBody>
          <a:bodyPr wrap="square" rtlCol="0">
            <a:spAutoFit/>
          </a:bodyPr>
          <a:lstStyle/>
          <a:p>
            <a:pPr algn="ctr"/>
            <a:r>
              <a:rPr lang="en-US" sz="4000" b="1" dirty="0">
                <a:latin typeface="Corbel" panose="020B0503020204020204" pitchFamily="34" charset="0"/>
                <a:cs typeface="Helvetica" panose="020B0604020202020204" pitchFamily="34" charset="0"/>
              </a:rPr>
              <a:t>Single-User</a:t>
            </a:r>
          </a:p>
          <a:p>
            <a:pPr algn="ctr"/>
            <a:r>
              <a:rPr lang="en-US" sz="4000" b="1" dirty="0">
                <a:latin typeface="Corbel" panose="020B0503020204020204" pitchFamily="34" charset="0"/>
                <a:cs typeface="Helvetica" panose="020B0604020202020204" pitchFamily="34" charset="0"/>
              </a:rPr>
              <a:t>Single-Device</a:t>
            </a:r>
          </a:p>
        </p:txBody>
      </p:sp>
    </p:spTree>
    <p:extLst>
      <p:ext uri="{BB962C8B-B14F-4D97-AF65-F5344CB8AC3E}">
        <p14:creationId xmlns:p14="http://schemas.microsoft.com/office/powerpoint/2010/main" val="34184508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F82252-1217-48D5-93A5-0DC98478EA98}" type="slidenum">
              <a:rPr lang="en-US" smtClean="0"/>
              <a:t>70</a:t>
            </a:fld>
            <a:endParaRPr lang="en-US"/>
          </a:p>
        </p:txBody>
      </p:sp>
      <p:sp>
        <p:nvSpPr>
          <p:cNvPr id="4" name="TextBox 3"/>
          <p:cNvSpPr txBox="1"/>
          <p:nvPr/>
        </p:nvSpPr>
        <p:spPr>
          <a:xfrm>
            <a:off x="3506063" y="0"/>
            <a:ext cx="2881494" cy="646331"/>
          </a:xfrm>
          <a:prstGeom prst="rect">
            <a:avLst/>
          </a:prstGeom>
          <a:solidFill>
            <a:srgbClr val="C00000"/>
          </a:solidFill>
        </p:spPr>
        <p:txBody>
          <a:bodyPr wrap="none" rtlCol="0">
            <a:spAutoFit/>
          </a:bodyPr>
          <a:lstStyle/>
          <a:p>
            <a:pPr algn="ctr"/>
            <a:r>
              <a:rPr lang="en-US" b="1" dirty="0">
                <a:solidFill>
                  <a:schemeClr val="bg1"/>
                </a:solidFill>
                <a:latin typeface="Corbel" panose="020B0503020204020204" pitchFamily="34" charset="0"/>
              </a:rPr>
              <a:t>TOP-VIEW</a:t>
            </a:r>
          </a:p>
          <a:p>
            <a:pPr algn="ctr"/>
            <a:r>
              <a:rPr lang="en-US" b="1" dirty="0">
                <a:solidFill>
                  <a:schemeClr val="bg1"/>
                </a:solidFill>
                <a:latin typeface="Corbel" panose="020B0503020204020204" pitchFamily="34" charset="0"/>
              </a:rPr>
              <a:t>DEPTH-SENSING CAMERA</a:t>
            </a:r>
          </a:p>
        </p:txBody>
      </p:sp>
      <p:sp>
        <p:nvSpPr>
          <p:cNvPr id="6" name="TextBox 5"/>
          <p:cNvSpPr txBox="1"/>
          <p:nvPr/>
        </p:nvSpPr>
        <p:spPr>
          <a:xfrm>
            <a:off x="2832834" y="5121556"/>
            <a:ext cx="4227952" cy="646331"/>
          </a:xfrm>
          <a:prstGeom prst="rect">
            <a:avLst/>
          </a:prstGeom>
          <a:solidFill>
            <a:srgbClr val="FFC000"/>
          </a:solidFill>
        </p:spPr>
        <p:txBody>
          <a:bodyPr wrap="none" rtlCol="0">
            <a:spAutoFit/>
          </a:bodyPr>
          <a:lstStyle/>
          <a:p>
            <a:pPr algn="ctr"/>
            <a:r>
              <a:rPr lang="en-US" b="1" dirty="0">
                <a:solidFill>
                  <a:schemeClr val="bg1"/>
                </a:solidFill>
                <a:latin typeface="Corbel" panose="020B0503020204020204" pitchFamily="34" charset="0"/>
              </a:rPr>
              <a:t>TRACKED POSITION, ORIENTATION,</a:t>
            </a:r>
          </a:p>
          <a:p>
            <a:pPr algn="ctr"/>
            <a:r>
              <a:rPr lang="en-US" b="1" dirty="0">
                <a:solidFill>
                  <a:schemeClr val="bg1"/>
                </a:solidFill>
                <a:latin typeface="Corbel" panose="020B0503020204020204" pitchFamily="34" charset="0"/>
              </a:rPr>
              <a:t>POSTURES AND ACTIVITES  OF PEOPLE</a:t>
            </a:r>
          </a:p>
        </p:txBody>
      </p:sp>
      <p:cxnSp>
        <p:nvCxnSpPr>
          <p:cNvPr id="8" name="Straight Arrow Connector 7"/>
          <p:cNvCxnSpPr>
            <a:stCxn id="15" idx="2"/>
          </p:cNvCxnSpPr>
          <p:nvPr/>
        </p:nvCxnSpPr>
        <p:spPr>
          <a:xfrm>
            <a:off x="1754386" y="1790700"/>
            <a:ext cx="2493764" cy="590550"/>
          </a:xfrm>
          <a:prstGeom prst="straightConnector1">
            <a:avLst/>
          </a:prstGeom>
          <a:ln w="63500" cap="rnd">
            <a:solidFill>
              <a:schemeClr val="tx1"/>
            </a:solidFill>
            <a:prstDash val="sysDash"/>
            <a:round/>
            <a:tailEnd type="oval"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95215" y="191640"/>
            <a:ext cx="2421625" cy="646331"/>
          </a:xfrm>
          <a:prstGeom prst="rect">
            <a:avLst/>
          </a:prstGeom>
          <a:solidFill>
            <a:schemeClr val="tx1"/>
          </a:solidFill>
        </p:spPr>
        <p:txBody>
          <a:bodyPr wrap="none" rtlCol="0">
            <a:spAutoFit/>
          </a:bodyPr>
          <a:lstStyle/>
          <a:p>
            <a:pPr algn="ctr"/>
            <a:r>
              <a:rPr lang="en-US" b="1" dirty="0">
                <a:solidFill>
                  <a:schemeClr val="bg1"/>
                </a:solidFill>
                <a:latin typeface="Corbel" panose="020B0503020204020204" pitchFamily="34" charset="0"/>
              </a:rPr>
              <a:t>SEGMENTED</a:t>
            </a:r>
          </a:p>
          <a:p>
            <a:pPr algn="ctr"/>
            <a:r>
              <a:rPr lang="en-US" b="1" dirty="0">
                <a:solidFill>
                  <a:schemeClr val="bg1"/>
                </a:solidFill>
                <a:latin typeface="Corbel" panose="020B0503020204020204" pitchFamily="34" charset="0"/>
              </a:rPr>
              <a:t>DEPTH SILHOUETTES</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195213" y="1011113"/>
            <a:ext cx="1559173" cy="1559173"/>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flipH="1">
            <a:off x="195212" y="2743429"/>
            <a:ext cx="1559175" cy="155917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flipV="1">
            <a:off x="195211" y="4475745"/>
            <a:ext cx="1583618" cy="1583618"/>
          </a:xfrm>
          <a:prstGeom prst="rect">
            <a:avLst/>
          </a:prstGeom>
        </p:spPr>
      </p:pic>
      <p:cxnSp>
        <p:nvCxnSpPr>
          <p:cNvPr id="21" name="Straight Arrow Connector 20"/>
          <p:cNvCxnSpPr/>
          <p:nvPr/>
        </p:nvCxnSpPr>
        <p:spPr>
          <a:xfrm>
            <a:off x="1754386" y="3505200"/>
            <a:ext cx="1078448" cy="285750"/>
          </a:xfrm>
          <a:prstGeom prst="straightConnector1">
            <a:avLst/>
          </a:prstGeom>
          <a:ln w="63500" cap="rnd">
            <a:solidFill>
              <a:schemeClr val="tx1"/>
            </a:solidFill>
            <a:prstDash val="sysDash"/>
            <a:round/>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8" idx="3"/>
          </p:cNvCxnSpPr>
          <p:nvPr/>
        </p:nvCxnSpPr>
        <p:spPr>
          <a:xfrm>
            <a:off x="987020" y="6059363"/>
            <a:ext cx="0" cy="479550"/>
          </a:xfrm>
          <a:prstGeom prst="straightConnector1">
            <a:avLst/>
          </a:prstGeom>
          <a:ln w="63500" cap="rnd">
            <a:solidFill>
              <a:schemeClr val="tx1"/>
            </a:solidFill>
            <a:prstDash val="sysDash"/>
            <a:roun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987020" y="6538913"/>
            <a:ext cx="5089930" cy="2"/>
          </a:xfrm>
          <a:prstGeom prst="straightConnector1">
            <a:avLst/>
          </a:prstGeom>
          <a:ln w="63500" cap="rnd">
            <a:solidFill>
              <a:schemeClr val="tx1"/>
            </a:solidFill>
            <a:prstDash val="sysDash"/>
            <a:round/>
            <a:tailEnd type="oval" w="med"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27052" y="2196585"/>
            <a:ext cx="1027333" cy="369332"/>
          </a:xfrm>
          <a:prstGeom prst="rect">
            <a:avLst/>
          </a:prstGeom>
          <a:solidFill>
            <a:schemeClr val="tx1"/>
          </a:solidFill>
        </p:spPr>
        <p:txBody>
          <a:bodyPr wrap="none" rtlCol="0">
            <a:spAutoFit/>
          </a:bodyPr>
          <a:lstStyle/>
          <a:p>
            <a:r>
              <a:rPr lang="en-US" b="1" dirty="0">
                <a:solidFill>
                  <a:schemeClr val="bg1"/>
                </a:solidFill>
                <a:latin typeface="Corbel" panose="020B0503020204020204" pitchFamily="34" charset="0"/>
              </a:rPr>
              <a:t>Pointing</a:t>
            </a:r>
          </a:p>
        </p:txBody>
      </p:sp>
      <p:sp>
        <p:nvSpPr>
          <p:cNvPr id="33" name="TextBox 32"/>
          <p:cNvSpPr txBox="1"/>
          <p:nvPr/>
        </p:nvSpPr>
        <p:spPr>
          <a:xfrm>
            <a:off x="943842" y="3933272"/>
            <a:ext cx="810543" cy="369332"/>
          </a:xfrm>
          <a:prstGeom prst="rect">
            <a:avLst/>
          </a:prstGeom>
          <a:solidFill>
            <a:schemeClr val="tx1"/>
          </a:solidFill>
        </p:spPr>
        <p:txBody>
          <a:bodyPr wrap="none" rtlCol="0">
            <a:spAutoFit/>
          </a:bodyPr>
          <a:lstStyle/>
          <a:p>
            <a:r>
              <a:rPr lang="en-US" b="1" dirty="0">
                <a:solidFill>
                  <a:schemeClr val="bg1"/>
                </a:solidFill>
                <a:latin typeface="Corbel" panose="020B0503020204020204" pitchFamily="34" charset="0"/>
              </a:rPr>
              <a:t>Tablet</a:t>
            </a:r>
          </a:p>
        </p:txBody>
      </p:sp>
      <p:sp>
        <p:nvSpPr>
          <p:cNvPr id="34" name="TextBox 33"/>
          <p:cNvSpPr txBox="1"/>
          <p:nvPr/>
        </p:nvSpPr>
        <p:spPr>
          <a:xfrm>
            <a:off x="685260" y="5690029"/>
            <a:ext cx="1093569" cy="369332"/>
          </a:xfrm>
          <a:prstGeom prst="rect">
            <a:avLst/>
          </a:prstGeom>
          <a:solidFill>
            <a:schemeClr val="tx1"/>
          </a:solidFill>
        </p:spPr>
        <p:txBody>
          <a:bodyPr wrap="none" rtlCol="0">
            <a:spAutoFit/>
          </a:bodyPr>
          <a:lstStyle/>
          <a:p>
            <a:r>
              <a:rPr lang="en-US" b="1" dirty="0">
                <a:solidFill>
                  <a:schemeClr val="bg1"/>
                </a:solidFill>
                <a:latin typeface="Corbel" panose="020B0503020204020204" pitchFamily="34" charset="0"/>
              </a:rPr>
              <a:t>Standing</a:t>
            </a:r>
          </a:p>
        </p:txBody>
      </p:sp>
    </p:spTree>
    <p:extLst>
      <p:ext uri="{BB962C8B-B14F-4D97-AF65-F5344CB8AC3E}">
        <p14:creationId xmlns:p14="http://schemas.microsoft.com/office/powerpoint/2010/main" val="33241656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33829" y="0"/>
            <a:ext cx="8810171" cy="3093154"/>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54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E</a:t>
            </a:r>
            <a:r>
              <a:rPr lang="en-US" sz="44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AGLE</a:t>
            </a:r>
            <a:r>
              <a:rPr lang="en-US" sz="54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S</a:t>
            </a:r>
            <a:r>
              <a:rPr lang="en-US" sz="44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ENSE</a:t>
            </a:r>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2400" b="1" dirty="0">
                <a:solidFill>
                  <a:srgbClr val="0070C0"/>
                </a:solidFill>
                <a:latin typeface="Corbel" panose="020B0503020204020204" pitchFamily="34" charset="0"/>
                <a:cs typeface="Helvetica" panose="020B0604020202020204" pitchFamily="34" charset="0"/>
              </a:rPr>
              <a:t>Tracking People and Devices in Interactive Spaces using</a:t>
            </a:r>
          </a:p>
          <a:p>
            <a:r>
              <a:rPr lang="en-US" sz="2400" b="1" dirty="0">
                <a:solidFill>
                  <a:srgbClr val="0070C0"/>
                </a:solidFill>
                <a:latin typeface="Corbel" panose="020B0503020204020204" pitchFamily="34" charset="0"/>
                <a:cs typeface="Helvetica" panose="020B0604020202020204" pitchFamily="34" charset="0"/>
              </a:rPr>
              <a:t>Real-Time Top-View Depth-Sensing</a:t>
            </a:r>
          </a:p>
          <a:p>
            <a:endParaRPr lang="en-US" sz="2400" dirty="0">
              <a:latin typeface="Corbel" panose="020B0503020204020204" pitchFamily="34" charset="0"/>
              <a:cs typeface="Helvetica" panose="020B0604020202020204" pitchFamily="34" charset="0"/>
            </a:endParaRPr>
          </a:p>
          <a:p>
            <a:r>
              <a:rPr lang="en-US" sz="2400" dirty="0">
                <a:latin typeface="Corbel" panose="020B0503020204020204" pitchFamily="34" charset="0"/>
                <a:ea typeface="Champagne &amp; Limousines" panose="020B0502020202020204" pitchFamily="34" charset="0"/>
                <a:cs typeface="Helvetica" panose="020B0604020202020204" pitchFamily="34" charset="0"/>
              </a:rPr>
              <a:t>Chi-Jui Wu</a:t>
            </a:r>
            <a:r>
              <a:rPr lang="en-US" sz="2400" baseline="30000" dirty="0">
                <a:latin typeface="Corbel" panose="020B0503020204020204" pitchFamily="34" charset="0"/>
                <a:ea typeface="Champagne &amp; Limousines" panose="020B0502020202020204" pitchFamily="34" charset="0"/>
                <a:cs typeface="Helvetica" panose="020B0604020202020204" pitchFamily="34" charset="0"/>
              </a:rPr>
              <a:t>1</a:t>
            </a:r>
            <a:r>
              <a:rPr lang="en-US" sz="2400" dirty="0">
                <a:latin typeface="Corbel" panose="020B0503020204020204" pitchFamily="34" charset="0"/>
                <a:ea typeface="Champagne &amp; Limousines" panose="020B0502020202020204" pitchFamily="34" charset="0"/>
                <a:cs typeface="Helvetica" panose="020B0604020202020204" pitchFamily="34" charset="0"/>
              </a:rPr>
              <a:t>, Steven Houben</a:t>
            </a:r>
            <a:r>
              <a:rPr lang="en-US" sz="2400" baseline="30000" dirty="0">
                <a:latin typeface="Corbel" panose="020B0503020204020204" pitchFamily="34" charset="0"/>
                <a:ea typeface="Champagne &amp; Limousines" panose="020B0502020202020204" pitchFamily="34" charset="0"/>
                <a:cs typeface="Helvetica" panose="020B0604020202020204" pitchFamily="34" charset="0"/>
              </a:rPr>
              <a:t>2</a:t>
            </a:r>
            <a:r>
              <a:rPr lang="en-US" sz="2400" dirty="0">
                <a:latin typeface="Corbel" panose="020B0503020204020204" pitchFamily="34" charset="0"/>
                <a:ea typeface="Champagne &amp; Limousines" panose="020B0502020202020204" pitchFamily="34" charset="0"/>
                <a:cs typeface="Helvetica" panose="020B0604020202020204" pitchFamily="34" charset="0"/>
              </a:rPr>
              <a:t>, and Nicolai Marquardt</a:t>
            </a:r>
            <a:r>
              <a:rPr lang="en-US" sz="2400" baseline="30000" dirty="0">
                <a:latin typeface="Corbel" panose="020B0503020204020204" pitchFamily="34" charset="0"/>
                <a:ea typeface="Champagne &amp; Limousines" panose="020B0502020202020204" pitchFamily="34" charset="0"/>
                <a:cs typeface="Helvetica" panose="020B0604020202020204" pitchFamily="34" charset="0"/>
              </a:rPr>
              <a:t>1</a:t>
            </a:r>
            <a:endParaRPr lang="en-US" sz="2400" baseline="30000" dirty="0">
              <a:latin typeface="Corbel" panose="020B0503020204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3003" y="6245645"/>
            <a:ext cx="725466" cy="514141"/>
          </a:xfrm>
          <a:prstGeom prst="rect">
            <a:avLst/>
          </a:prstGeom>
        </p:spPr>
      </p:pic>
      <p:sp>
        <p:nvSpPr>
          <p:cNvPr id="4" name="Slide Number Placeholder 3"/>
          <p:cNvSpPr>
            <a:spLocks noGrp="1"/>
          </p:cNvSpPr>
          <p:nvPr>
            <p:ph type="sldNum" sz="quarter" idx="12"/>
          </p:nvPr>
        </p:nvSpPr>
        <p:spPr/>
        <p:txBody>
          <a:bodyPr/>
          <a:lstStyle/>
          <a:p>
            <a:fld id="{D4F82252-1217-48D5-93A5-0DC98478EA98}" type="slidenum">
              <a:rPr lang="en-US" smtClean="0"/>
              <a:t>71</a:t>
            </a:fld>
            <a:endParaRPr lang="en-US"/>
          </a:p>
        </p:txBody>
      </p:sp>
      <p:grpSp>
        <p:nvGrpSpPr>
          <p:cNvPr id="14" name="Group 13"/>
          <p:cNvGrpSpPr/>
          <p:nvPr/>
        </p:nvGrpSpPr>
        <p:grpSpPr>
          <a:xfrm>
            <a:off x="446992" y="6107094"/>
            <a:ext cx="4109073" cy="662981"/>
            <a:chOff x="446992" y="6107094"/>
            <a:chExt cx="4109073" cy="662981"/>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992" y="6503374"/>
              <a:ext cx="774631" cy="266701"/>
            </a:xfrm>
            <a:prstGeom prst="rect">
              <a:avLst/>
            </a:prstGeom>
            <a:solidFill>
              <a:schemeClr val="bg1"/>
            </a:solidFill>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695" y="6107094"/>
              <a:ext cx="759928" cy="249257"/>
            </a:xfrm>
            <a:prstGeom prst="rect">
              <a:avLst/>
            </a:prstGeom>
            <a:solidFill>
              <a:schemeClr val="bg1"/>
            </a:solidFill>
          </p:spPr>
        </p:pic>
        <p:sp>
          <p:nvSpPr>
            <p:cNvPr id="8" name="TextBox 7"/>
            <p:cNvSpPr txBox="1"/>
            <p:nvPr/>
          </p:nvSpPr>
          <p:spPr>
            <a:xfrm>
              <a:off x="1271100" y="6130958"/>
              <a:ext cx="3284965" cy="276999"/>
            </a:xfrm>
            <a:prstGeom prst="rect">
              <a:avLst/>
            </a:prstGeom>
            <a:noFill/>
          </p:spPr>
          <p:txBody>
            <a:bodyPr wrap="square" rtlCol="0">
              <a:spAutoFit/>
            </a:bodyPr>
            <a:lstStyle/>
            <a:p>
              <a:r>
                <a:rPr lang="en-US" sz="1200" dirty="0">
                  <a:latin typeface="Corbel" panose="020B0503020204020204" pitchFamily="34" charset="0"/>
                </a:rPr>
                <a:t>1 University College London</a:t>
              </a:r>
            </a:p>
          </p:txBody>
        </p:sp>
        <p:sp>
          <p:nvSpPr>
            <p:cNvPr id="9" name="TextBox 8"/>
            <p:cNvSpPr txBox="1"/>
            <p:nvPr/>
          </p:nvSpPr>
          <p:spPr>
            <a:xfrm>
              <a:off x="1271100" y="6488920"/>
              <a:ext cx="3284965" cy="276999"/>
            </a:xfrm>
            <a:prstGeom prst="rect">
              <a:avLst/>
            </a:prstGeom>
            <a:noFill/>
          </p:spPr>
          <p:txBody>
            <a:bodyPr wrap="square" rtlCol="0">
              <a:spAutoFit/>
            </a:bodyPr>
            <a:lstStyle/>
            <a:p>
              <a:r>
                <a:rPr lang="en-US" sz="1200" dirty="0">
                  <a:latin typeface="Corbel" panose="020B0503020204020204" pitchFamily="34" charset="0"/>
                </a:rPr>
                <a:t>2 Lancaster University</a:t>
              </a:r>
            </a:p>
          </p:txBody>
        </p:sp>
      </p:grpSp>
      <p:grpSp>
        <p:nvGrpSpPr>
          <p:cNvPr id="16" name="Group 15"/>
          <p:cNvGrpSpPr/>
          <p:nvPr/>
        </p:nvGrpSpPr>
        <p:grpSpPr>
          <a:xfrm>
            <a:off x="541308" y="3093154"/>
            <a:ext cx="8029514" cy="2692820"/>
            <a:chOff x="333829" y="2923842"/>
            <a:chExt cx="8029514" cy="2692820"/>
          </a:xfrm>
        </p:grpSpPr>
        <p:sp>
          <p:nvSpPr>
            <p:cNvPr id="19" name="TextBox 18"/>
            <p:cNvSpPr txBox="1"/>
            <p:nvPr/>
          </p:nvSpPr>
          <p:spPr>
            <a:xfrm>
              <a:off x="1769148" y="4405024"/>
              <a:ext cx="3812466" cy="553998"/>
            </a:xfrm>
            <a:prstGeom prst="rect">
              <a:avLst/>
            </a:prstGeom>
            <a:noFill/>
          </p:spPr>
          <p:txBody>
            <a:bodyPr wrap="square" rtlCol="0">
              <a:spAutoFit/>
            </a:bodyPr>
            <a:lstStyle/>
            <a:p>
              <a:r>
                <a:rPr lang="en-US" sz="3000" dirty="0">
                  <a:solidFill>
                    <a:srgbClr val="0070C0"/>
                  </a:solidFill>
                  <a:latin typeface="Corbel" panose="020B0503020204020204" pitchFamily="34" charset="0"/>
                </a:rPr>
                <a:t>https://goo.gl/zohRZX</a:t>
              </a: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829" y="4189875"/>
              <a:ext cx="1918097" cy="959048"/>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0523" y="2923842"/>
              <a:ext cx="2692820" cy="2692820"/>
            </a:xfrm>
            <a:prstGeom prst="rect">
              <a:avLst/>
            </a:prstGeom>
          </p:spPr>
        </p:pic>
        <p:sp>
          <p:nvSpPr>
            <p:cNvPr id="15" name="TextBox 14"/>
            <p:cNvSpPr txBox="1"/>
            <p:nvPr/>
          </p:nvSpPr>
          <p:spPr>
            <a:xfrm>
              <a:off x="1751219" y="3685477"/>
              <a:ext cx="4007502" cy="584775"/>
            </a:xfrm>
            <a:prstGeom prst="rect">
              <a:avLst/>
            </a:prstGeom>
            <a:noFill/>
          </p:spPr>
          <p:txBody>
            <a:bodyPr wrap="square" rtlCol="0">
              <a:spAutoFit/>
            </a:bodyPr>
            <a:lstStyle/>
            <a:p>
              <a:r>
                <a:rPr lang="en-US" sz="3200" dirty="0">
                  <a:solidFill>
                    <a:srgbClr val="0070C0"/>
                  </a:solidFill>
                  <a:latin typeface="Corbel" panose="020B0503020204020204" pitchFamily="34" charset="0"/>
                </a:rPr>
                <a:t>https://goo.gl/kF8DqF</a:t>
              </a:r>
              <a:endParaRPr lang="en-US" sz="4400" dirty="0">
                <a:solidFill>
                  <a:srgbClr val="0070C0"/>
                </a:solidFill>
                <a:latin typeface="Corbel" panose="020B0503020204020204" pitchFamily="34" charset="0"/>
              </a:endParaRP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6519" y="3765853"/>
              <a:ext cx="411513" cy="553998"/>
            </a:xfrm>
            <a:prstGeom prst="rect">
              <a:avLst/>
            </a:prstGeom>
          </p:spPr>
        </p:pic>
      </p:grpSp>
    </p:spTree>
    <p:extLst>
      <p:ext uri="{BB962C8B-B14F-4D97-AF65-F5344CB8AC3E}">
        <p14:creationId xmlns:p14="http://schemas.microsoft.com/office/powerpoint/2010/main" val="42612944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33829" y="0"/>
            <a:ext cx="8810171" cy="3093154"/>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54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E</a:t>
            </a:r>
            <a:r>
              <a:rPr lang="en-US" sz="44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AGLE</a:t>
            </a:r>
            <a:r>
              <a:rPr lang="en-US" sz="54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S</a:t>
            </a:r>
            <a:r>
              <a:rPr lang="en-US" sz="44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ENSE</a:t>
            </a:r>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2400" b="1" dirty="0">
                <a:solidFill>
                  <a:srgbClr val="0070C0"/>
                </a:solidFill>
                <a:latin typeface="Corbel" panose="020B0503020204020204" pitchFamily="34" charset="0"/>
                <a:cs typeface="Helvetica" panose="020B0604020202020204" pitchFamily="34" charset="0"/>
              </a:rPr>
              <a:t>Tracking People and Devices in Interactive Spaces using</a:t>
            </a:r>
          </a:p>
          <a:p>
            <a:r>
              <a:rPr lang="en-US" sz="2400" b="1" dirty="0">
                <a:solidFill>
                  <a:srgbClr val="0070C0"/>
                </a:solidFill>
                <a:latin typeface="Corbel" panose="020B0503020204020204" pitchFamily="34" charset="0"/>
                <a:cs typeface="Helvetica" panose="020B0604020202020204" pitchFamily="34" charset="0"/>
              </a:rPr>
              <a:t>Real-Time Top-View Depth-Sensing</a:t>
            </a:r>
          </a:p>
          <a:p>
            <a:endParaRPr lang="en-US" sz="2400" dirty="0">
              <a:latin typeface="Corbel" panose="020B0503020204020204" pitchFamily="34" charset="0"/>
              <a:cs typeface="Helvetica" panose="020B0604020202020204" pitchFamily="34" charset="0"/>
            </a:endParaRPr>
          </a:p>
          <a:p>
            <a:r>
              <a:rPr lang="en-US" sz="2400" dirty="0">
                <a:latin typeface="Corbel" panose="020B0503020204020204" pitchFamily="34" charset="0"/>
                <a:ea typeface="Champagne &amp; Limousines" panose="020B0502020202020204" pitchFamily="34" charset="0"/>
                <a:cs typeface="Helvetica" panose="020B0604020202020204" pitchFamily="34" charset="0"/>
              </a:rPr>
              <a:t>Chi-Jui Wu</a:t>
            </a:r>
            <a:r>
              <a:rPr lang="en-US" sz="2400" baseline="30000" dirty="0">
                <a:latin typeface="Corbel" panose="020B0503020204020204" pitchFamily="34" charset="0"/>
                <a:ea typeface="Champagne &amp; Limousines" panose="020B0502020202020204" pitchFamily="34" charset="0"/>
                <a:cs typeface="Helvetica" panose="020B0604020202020204" pitchFamily="34" charset="0"/>
              </a:rPr>
              <a:t>1</a:t>
            </a:r>
            <a:r>
              <a:rPr lang="en-US" sz="2400" dirty="0">
                <a:latin typeface="Corbel" panose="020B0503020204020204" pitchFamily="34" charset="0"/>
                <a:ea typeface="Champagne &amp; Limousines" panose="020B0502020202020204" pitchFamily="34" charset="0"/>
                <a:cs typeface="Helvetica" panose="020B0604020202020204" pitchFamily="34" charset="0"/>
              </a:rPr>
              <a:t>, Steven Houben</a:t>
            </a:r>
            <a:r>
              <a:rPr lang="en-US" sz="2400" baseline="30000" dirty="0">
                <a:latin typeface="Corbel" panose="020B0503020204020204" pitchFamily="34" charset="0"/>
                <a:ea typeface="Champagne &amp; Limousines" panose="020B0502020202020204" pitchFamily="34" charset="0"/>
                <a:cs typeface="Helvetica" panose="020B0604020202020204" pitchFamily="34" charset="0"/>
              </a:rPr>
              <a:t>2</a:t>
            </a:r>
            <a:r>
              <a:rPr lang="en-US" sz="2400" dirty="0">
                <a:latin typeface="Corbel" panose="020B0503020204020204" pitchFamily="34" charset="0"/>
                <a:ea typeface="Champagne &amp; Limousines" panose="020B0502020202020204" pitchFamily="34" charset="0"/>
                <a:cs typeface="Helvetica" panose="020B0604020202020204" pitchFamily="34" charset="0"/>
              </a:rPr>
              <a:t>, and Nicolai Marquardt</a:t>
            </a:r>
            <a:r>
              <a:rPr lang="en-US" sz="2400" baseline="30000" dirty="0">
                <a:latin typeface="Corbel" panose="020B0503020204020204" pitchFamily="34" charset="0"/>
                <a:ea typeface="Champagne &amp; Limousines" panose="020B0502020202020204" pitchFamily="34" charset="0"/>
                <a:cs typeface="Helvetica" panose="020B0604020202020204" pitchFamily="34" charset="0"/>
              </a:rPr>
              <a:t>1</a:t>
            </a:r>
            <a:endParaRPr lang="en-US" sz="2400" baseline="30000" dirty="0">
              <a:latin typeface="Corbel" panose="020B0503020204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3003" y="6245645"/>
            <a:ext cx="725466" cy="514141"/>
          </a:xfrm>
          <a:prstGeom prst="rect">
            <a:avLst/>
          </a:prstGeom>
        </p:spPr>
      </p:pic>
      <p:sp>
        <p:nvSpPr>
          <p:cNvPr id="4" name="Slide Number Placeholder 3"/>
          <p:cNvSpPr>
            <a:spLocks noGrp="1"/>
          </p:cNvSpPr>
          <p:nvPr>
            <p:ph type="sldNum" sz="quarter" idx="12"/>
          </p:nvPr>
        </p:nvSpPr>
        <p:spPr/>
        <p:txBody>
          <a:bodyPr/>
          <a:lstStyle/>
          <a:p>
            <a:fld id="{D4F82252-1217-48D5-93A5-0DC98478EA98}" type="slidenum">
              <a:rPr lang="en-US" smtClean="0"/>
              <a:t>72</a:t>
            </a:fld>
            <a:endParaRPr lang="en-US"/>
          </a:p>
        </p:txBody>
      </p:sp>
      <p:grpSp>
        <p:nvGrpSpPr>
          <p:cNvPr id="14" name="Group 13"/>
          <p:cNvGrpSpPr/>
          <p:nvPr/>
        </p:nvGrpSpPr>
        <p:grpSpPr>
          <a:xfrm>
            <a:off x="446992" y="6107094"/>
            <a:ext cx="4109073" cy="662981"/>
            <a:chOff x="446992" y="6107094"/>
            <a:chExt cx="4109073" cy="662981"/>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992" y="6503374"/>
              <a:ext cx="774631" cy="266701"/>
            </a:xfrm>
            <a:prstGeom prst="rect">
              <a:avLst/>
            </a:prstGeom>
            <a:solidFill>
              <a:schemeClr val="bg1"/>
            </a:solidFill>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695" y="6107094"/>
              <a:ext cx="759928" cy="249257"/>
            </a:xfrm>
            <a:prstGeom prst="rect">
              <a:avLst/>
            </a:prstGeom>
            <a:solidFill>
              <a:schemeClr val="bg1"/>
            </a:solidFill>
          </p:spPr>
        </p:pic>
        <p:sp>
          <p:nvSpPr>
            <p:cNvPr id="8" name="TextBox 7"/>
            <p:cNvSpPr txBox="1"/>
            <p:nvPr/>
          </p:nvSpPr>
          <p:spPr>
            <a:xfrm>
              <a:off x="1271100" y="6130958"/>
              <a:ext cx="3284965" cy="276999"/>
            </a:xfrm>
            <a:prstGeom prst="rect">
              <a:avLst/>
            </a:prstGeom>
            <a:noFill/>
          </p:spPr>
          <p:txBody>
            <a:bodyPr wrap="square" rtlCol="0">
              <a:spAutoFit/>
            </a:bodyPr>
            <a:lstStyle/>
            <a:p>
              <a:r>
                <a:rPr lang="en-US" sz="1200" dirty="0">
                  <a:latin typeface="Corbel" panose="020B0503020204020204" pitchFamily="34" charset="0"/>
                </a:rPr>
                <a:t>1 University College London</a:t>
              </a:r>
            </a:p>
          </p:txBody>
        </p:sp>
        <p:sp>
          <p:nvSpPr>
            <p:cNvPr id="9" name="TextBox 8"/>
            <p:cNvSpPr txBox="1"/>
            <p:nvPr/>
          </p:nvSpPr>
          <p:spPr>
            <a:xfrm>
              <a:off x="1271100" y="6488920"/>
              <a:ext cx="3284965" cy="276999"/>
            </a:xfrm>
            <a:prstGeom prst="rect">
              <a:avLst/>
            </a:prstGeom>
            <a:noFill/>
          </p:spPr>
          <p:txBody>
            <a:bodyPr wrap="square" rtlCol="0">
              <a:spAutoFit/>
            </a:bodyPr>
            <a:lstStyle/>
            <a:p>
              <a:r>
                <a:rPr lang="en-US" sz="1200" dirty="0">
                  <a:latin typeface="Corbel" panose="020B0503020204020204" pitchFamily="34" charset="0"/>
                </a:rPr>
                <a:t>2 Lancaster University</a:t>
              </a:r>
            </a:p>
          </p:txBody>
        </p:sp>
      </p:grpSp>
      <p:grpSp>
        <p:nvGrpSpPr>
          <p:cNvPr id="16" name="Group 15"/>
          <p:cNvGrpSpPr/>
          <p:nvPr/>
        </p:nvGrpSpPr>
        <p:grpSpPr>
          <a:xfrm>
            <a:off x="541308" y="3093154"/>
            <a:ext cx="8029514" cy="2692820"/>
            <a:chOff x="333829" y="2923842"/>
            <a:chExt cx="8029514" cy="2692820"/>
          </a:xfrm>
        </p:grpSpPr>
        <p:sp>
          <p:nvSpPr>
            <p:cNvPr id="19" name="TextBox 18"/>
            <p:cNvSpPr txBox="1"/>
            <p:nvPr/>
          </p:nvSpPr>
          <p:spPr>
            <a:xfrm>
              <a:off x="1769148" y="4405024"/>
              <a:ext cx="3812466" cy="553998"/>
            </a:xfrm>
            <a:prstGeom prst="rect">
              <a:avLst/>
            </a:prstGeom>
            <a:noFill/>
          </p:spPr>
          <p:txBody>
            <a:bodyPr wrap="square" rtlCol="0">
              <a:spAutoFit/>
            </a:bodyPr>
            <a:lstStyle/>
            <a:p>
              <a:r>
                <a:rPr lang="en-US" sz="3000" dirty="0">
                  <a:solidFill>
                    <a:srgbClr val="0070C0"/>
                  </a:solidFill>
                  <a:latin typeface="Corbel" panose="020B0503020204020204" pitchFamily="34" charset="0"/>
                </a:rPr>
                <a:t>https://goo.gl/zohRZX</a:t>
              </a: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829" y="4189875"/>
              <a:ext cx="1918097" cy="959048"/>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0523" y="2923842"/>
              <a:ext cx="2692820" cy="2692820"/>
            </a:xfrm>
            <a:prstGeom prst="rect">
              <a:avLst/>
            </a:prstGeom>
          </p:spPr>
        </p:pic>
        <p:sp>
          <p:nvSpPr>
            <p:cNvPr id="15" name="TextBox 14"/>
            <p:cNvSpPr txBox="1"/>
            <p:nvPr/>
          </p:nvSpPr>
          <p:spPr>
            <a:xfrm>
              <a:off x="1751219" y="3685477"/>
              <a:ext cx="4007502" cy="584775"/>
            </a:xfrm>
            <a:prstGeom prst="rect">
              <a:avLst/>
            </a:prstGeom>
            <a:noFill/>
          </p:spPr>
          <p:txBody>
            <a:bodyPr wrap="square" rtlCol="0">
              <a:spAutoFit/>
            </a:bodyPr>
            <a:lstStyle/>
            <a:p>
              <a:r>
                <a:rPr lang="en-US" sz="3200" dirty="0">
                  <a:solidFill>
                    <a:srgbClr val="0070C0"/>
                  </a:solidFill>
                  <a:latin typeface="Corbel" panose="020B0503020204020204" pitchFamily="34" charset="0"/>
                </a:rPr>
                <a:t>https://goo.gl/kF8DqF</a:t>
              </a:r>
              <a:endParaRPr lang="en-US" sz="4400" dirty="0">
                <a:solidFill>
                  <a:srgbClr val="0070C0"/>
                </a:solidFill>
                <a:latin typeface="Corbel" panose="020B0503020204020204" pitchFamily="34" charset="0"/>
              </a:endParaRP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6519" y="3765853"/>
              <a:ext cx="411513" cy="553998"/>
            </a:xfrm>
            <a:prstGeom prst="rect">
              <a:avLst/>
            </a:prstGeom>
          </p:spPr>
        </p:pic>
      </p:grpSp>
    </p:spTree>
    <p:extLst>
      <p:ext uri="{BB962C8B-B14F-4D97-AF65-F5344CB8AC3E}">
        <p14:creationId xmlns:p14="http://schemas.microsoft.com/office/powerpoint/2010/main" val="3077525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3829" y="0"/>
            <a:ext cx="8810171" cy="1261884"/>
          </a:xfrm>
          <a:prstGeom prst="rect">
            <a:avLst/>
          </a:prstGeom>
          <a:noFill/>
        </p:spPr>
        <p:txBody>
          <a:bodyPr wrap="square" rtlCol="0">
            <a:spAutoFit/>
          </a:bodyPr>
          <a:lstStyle/>
          <a:p>
            <a:endParaRPr lang="en-US" sz="40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endParaRPr>
          </a:p>
          <a:p>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Towards </a:t>
            </a:r>
            <a:r>
              <a:rPr lang="en-US" sz="3600" b="1" i="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Ad Hoc</a:t>
            </a:r>
            <a:r>
              <a:rPr lang="en-US" sz="3600" b="1" dirty="0">
                <a:solidFill>
                  <a:srgbClr val="0070C0"/>
                </a:solidFill>
                <a:latin typeface="Corbel" panose="020B0503020204020204" pitchFamily="34" charset="0"/>
                <a:ea typeface="Champagne &amp; Limousines" panose="020B0502020202020204" pitchFamily="34" charset="0"/>
                <a:cs typeface="Helvetica" panose="020B0604020202020204" pitchFamily="34" charset="0"/>
              </a:rPr>
              <a:t> Cross-Device Interaction</a:t>
            </a:r>
            <a:endParaRPr lang="en-US" sz="3600" dirty="0">
              <a:latin typeface="Corbel" panose="020B0503020204020204" pitchFamily="34" charset="0"/>
            </a:endParaRPr>
          </a:p>
        </p:txBody>
      </p:sp>
      <p:sp>
        <p:nvSpPr>
          <p:cNvPr id="3" name="Slide Number Placeholder 2"/>
          <p:cNvSpPr>
            <a:spLocks noGrp="1"/>
          </p:cNvSpPr>
          <p:nvPr>
            <p:ph type="sldNum" sz="quarter" idx="12"/>
          </p:nvPr>
        </p:nvSpPr>
        <p:spPr/>
        <p:txBody>
          <a:bodyPr/>
          <a:lstStyle/>
          <a:p>
            <a:fld id="{D4F82252-1217-48D5-93A5-0DC98478EA98}" type="slidenum">
              <a:rPr lang="en-US" smtClean="0"/>
              <a:t>8</a:t>
            </a:fld>
            <a:endParaRPr lang="en-US"/>
          </a:p>
        </p:txBody>
      </p:sp>
      <p:grpSp>
        <p:nvGrpSpPr>
          <p:cNvPr id="5" name="Group 4"/>
          <p:cNvGrpSpPr/>
          <p:nvPr/>
        </p:nvGrpSpPr>
        <p:grpSpPr>
          <a:xfrm>
            <a:off x="483700" y="3147398"/>
            <a:ext cx="8176600" cy="1323439"/>
            <a:chOff x="503166" y="3137194"/>
            <a:chExt cx="8176600" cy="1323439"/>
          </a:xfrm>
        </p:grpSpPr>
        <p:sp>
          <p:nvSpPr>
            <p:cNvPr id="2" name="Arrow: Right 1"/>
            <p:cNvSpPr/>
            <p:nvPr/>
          </p:nvSpPr>
          <p:spPr>
            <a:xfrm>
              <a:off x="3894788" y="3335007"/>
              <a:ext cx="1354423" cy="927811"/>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503166" y="3137194"/>
              <a:ext cx="3201162" cy="1323439"/>
            </a:xfrm>
            <a:prstGeom prst="rect">
              <a:avLst/>
            </a:prstGeom>
            <a:noFill/>
          </p:spPr>
          <p:txBody>
            <a:bodyPr wrap="square" rtlCol="0">
              <a:spAutoFit/>
            </a:bodyPr>
            <a:lstStyle/>
            <a:p>
              <a:pPr algn="ctr"/>
              <a:r>
                <a:rPr lang="en-US" sz="4000" b="1" dirty="0">
                  <a:latin typeface="Corbel" panose="020B0503020204020204" pitchFamily="34" charset="0"/>
                  <a:cs typeface="Helvetica" panose="020B0604020202020204" pitchFamily="34" charset="0"/>
                </a:rPr>
                <a:t>Single-User</a:t>
              </a:r>
            </a:p>
            <a:p>
              <a:pPr algn="ctr"/>
              <a:r>
                <a:rPr lang="en-US" sz="4000" b="1" dirty="0">
                  <a:latin typeface="Corbel" panose="020B0503020204020204" pitchFamily="34" charset="0"/>
                  <a:cs typeface="Helvetica" panose="020B0604020202020204" pitchFamily="34" charset="0"/>
                </a:rPr>
                <a:t>Single-Device</a:t>
              </a:r>
            </a:p>
          </p:txBody>
        </p:sp>
        <p:sp>
          <p:nvSpPr>
            <p:cNvPr id="11" name="TextBox 10"/>
            <p:cNvSpPr txBox="1"/>
            <p:nvPr/>
          </p:nvSpPr>
          <p:spPr>
            <a:xfrm>
              <a:off x="5439671" y="3137194"/>
              <a:ext cx="3240095" cy="1323439"/>
            </a:xfrm>
            <a:prstGeom prst="rect">
              <a:avLst/>
            </a:prstGeom>
            <a:noFill/>
          </p:spPr>
          <p:txBody>
            <a:bodyPr wrap="square" rtlCol="0">
              <a:spAutoFit/>
            </a:bodyPr>
            <a:lstStyle/>
            <a:p>
              <a:pPr algn="ctr"/>
              <a:r>
                <a:rPr lang="en-US" sz="4000" b="1" dirty="0">
                  <a:latin typeface="Corbel" panose="020B0503020204020204" pitchFamily="34" charset="0"/>
                  <a:cs typeface="Helvetica" panose="020B0604020202020204" pitchFamily="34" charset="0"/>
                </a:rPr>
                <a:t>Multi-Users</a:t>
              </a:r>
            </a:p>
            <a:p>
              <a:pPr algn="ctr"/>
              <a:r>
                <a:rPr lang="en-US" sz="4000" b="1" dirty="0">
                  <a:latin typeface="Corbel" panose="020B0503020204020204" pitchFamily="34" charset="0"/>
                  <a:cs typeface="Helvetica" panose="020B0604020202020204" pitchFamily="34" charset="0"/>
                </a:rPr>
                <a:t>Multi-Devices</a:t>
              </a:r>
            </a:p>
          </p:txBody>
        </p:sp>
      </p:grpSp>
    </p:spTree>
    <p:extLst>
      <p:ext uri="{BB962C8B-B14F-4D97-AF65-F5344CB8AC3E}">
        <p14:creationId xmlns:p14="http://schemas.microsoft.com/office/powerpoint/2010/main" val="119463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F82252-1217-48D5-93A5-0DC98478EA98}" type="slidenum">
              <a:rPr lang="en-US" smtClean="0"/>
              <a:t>9</a:t>
            </a:fld>
            <a:endParaRPr lang="en-US"/>
          </a:p>
        </p:txBody>
      </p:sp>
      <p:sp>
        <p:nvSpPr>
          <p:cNvPr id="6" name="Titel 1"/>
          <p:cNvSpPr txBox="1">
            <a:spLocks/>
          </p:cNvSpPr>
          <p:nvPr/>
        </p:nvSpPr>
        <p:spPr>
          <a:xfrm>
            <a:off x="0" y="1728231"/>
            <a:ext cx="9144000" cy="2074636"/>
          </a:xfrm>
          <a:prstGeom prst="rect">
            <a:avLst/>
          </a:prstGeom>
          <a:no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Corbel" panose="020B0503020204020204" pitchFamily="34" charset="0"/>
                <a:ea typeface="Champagne &amp; Limousines" panose="020B0502020202020204" pitchFamily="34" charset="0"/>
                <a:cs typeface="Helvetica" panose="020B0604020202020204" pitchFamily="34" charset="0"/>
              </a:rPr>
              <a:t>We need a supporting </a:t>
            </a:r>
            <a:r>
              <a:rPr lang="en-US" sz="4000" b="1" dirty="0">
                <a:latin typeface="Corbel" panose="020B0503020204020204" pitchFamily="34" charset="0"/>
                <a:ea typeface="Champagne &amp; Limousines" panose="020B0502020202020204" pitchFamily="34" charset="0"/>
                <a:cs typeface="Helvetica" panose="020B0604020202020204" pitchFamily="34" charset="0"/>
              </a:rPr>
              <a:t>infrastructure</a:t>
            </a:r>
            <a:r>
              <a:rPr lang="en-US" sz="4000" dirty="0">
                <a:latin typeface="Corbel" panose="020B0503020204020204" pitchFamily="34" charset="0"/>
                <a:ea typeface="Champagne &amp; Limousines" panose="020B0502020202020204" pitchFamily="34" charset="0"/>
                <a:cs typeface="Helvetica" panose="020B0604020202020204" pitchFamily="34" charset="0"/>
              </a:rPr>
              <a:t> for</a:t>
            </a:r>
          </a:p>
          <a:p>
            <a:pPr algn="ctr"/>
            <a:r>
              <a:rPr lang="en-US" sz="4000" b="1" i="1" dirty="0">
                <a:latin typeface="Corbel" panose="020B0503020204020204" pitchFamily="34" charset="0"/>
                <a:ea typeface="Champagne &amp; Limousines" panose="020B0502020202020204" pitchFamily="34" charset="0"/>
                <a:cs typeface="Helvetica" panose="020B0604020202020204" pitchFamily="34" charset="0"/>
              </a:rPr>
              <a:t>ad hoc</a:t>
            </a:r>
            <a:r>
              <a:rPr lang="en-US" sz="4000" i="1" dirty="0">
                <a:latin typeface="Corbel" panose="020B0503020204020204" pitchFamily="34" charset="0"/>
                <a:ea typeface="Champagne &amp; Limousines" panose="020B0502020202020204" pitchFamily="34" charset="0"/>
                <a:cs typeface="Helvetica" panose="020B0604020202020204" pitchFamily="34" charset="0"/>
              </a:rPr>
              <a:t> </a:t>
            </a:r>
            <a:r>
              <a:rPr lang="en-US" sz="4000" dirty="0">
                <a:latin typeface="Corbel" panose="020B0503020204020204" pitchFamily="34" charset="0"/>
                <a:ea typeface="Champagne &amp; Limousines" panose="020B0502020202020204" pitchFamily="34" charset="0"/>
                <a:cs typeface="Helvetica" panose="020B0604020202020204" pitchFamily="34" charset="0"/>
              </a:rPr>
              <a:t>cross-device interaction</a:t>
            </a:r>
          </a:p>
        </p:txBody>
      </p:sp>
    </p:spTree>
    <p:extLst>
      <p:ext uri="{BB962C8B-B14F-4D97-AF65-F5344CB8AC3E}">
        <p14:creationId xmlns:p14="http://schemas.microsoft.com/office/powerpoint/2010/main" val="26724390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11236</TotalTime>
  <Words>3393</Words>
  <Application>Microsoft Office PowerPoint</Application>
  <PresentationFormat>On-screen Show (4:3)</PresentationFormat>
  <Paragraphs>635</Paragraphs>
  <Slides>72</Slides>
  <Notes>72</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Champagne &amp; Limousines</vt:lpstr>
      <vt:lpstr>新細明體</vt:lpstr>
      <vt:lpstr>Arial</vt:lpstr>
      <vt:lpstr>Calibri</vt:lpstr>
      <vt:lpstr>Calibri Light</vt:lpstr>
      <vt:lpstr>Corbel</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Wu, Chi-Jui</dc:creator>
  <cp:lastModifiedBy>Wu, Chi-Jui</cp:lastModifiedBy>
  <cp:revision>4050</cp:revision>
  <dcterms:created xsi:type="dcterms:W3CDTF">2017-03-20T06:09:17Z</dcterms:created>
  <dcterms:modified xsi:type="dcterms:W3CDTF">2017-05-16T16:06:35Z</dcterms:modified>
</cp:coreProperties>
</file>